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82" r:id="rId4"/>
    <p:sldId id="259" r:id="rId5"/>
    <p:sldId id="260" r:id="rId6"/>
    <p:sldId id="281" r:id="rId7"/>
    <p:sldId id="277" r:id="rId8"/>
    <p:sldId id="283" r:id="rId9"/>
    <p:sldId id="276" r:id="rId10"/>
    <p:sldId id="261" r:id="rId11"/>
    <p:sldId id="280" r:id="rId12"/>
    <p:sldId id="279" r:id="rId13"/>
    <p:sldId id="284" r:id="rId14"/>
    <p:sldId id="285" r:id="rId15"/>
    <p:sldId id="25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6522-9C40-4B36-95C4-2CF1D6B6756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60E2-8382-41CE-ADFD-9FF5ADFE5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5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4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2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4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6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6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5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9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FC7D-BD5D-41AA-BD8D-3272251CCA69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2.jpg"/><Relationship Id="rId5" Type="http://schemas.openxmlformats.org/officeDocument/2006/relationships/image" Target="../media/image3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jpg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mode.net/home/" TargetMode="External"/><Relationship Id="rId3" Type="http://schemas.openxmlformats.org/officeDocument/2006/relationships/tags" Target="../tags/tag12.xml"/><Relationship Id="rId7" Type="http://schemas.openxmlformats.org/officeDocument/2006/relationships/image" Target="../media/image2.jpg"/><Relationship Id="rId2" Type="http://schemas.openxmlformats.org/officeDocument/2006/relationships/tags" Target="../tags/tag11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2.jpg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g"/><Relationship Id="rId4" Type="http://schemas.openxmlformats.org/officeDocument/2006/relationships/tags" Target="../tags/tag16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1262419" y="1944153"/>
            <a:ext cx="475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停課不停學</a:t>
            </a:r>
            <a:endParaRPr lang="en-US" altLang="zh-TW" sz="3600" spc="300" dirty="0" smtClean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  <a:p>
            <a:r>
              <a:rPr lang="zh-TW" altLang="en-US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非同步</a:t>
            </a:r>
            <a:r>
              <a:rPr lang="zh-TW" altLang="en-US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遠距教學</a:t>
            </a:r>
            <a:endParaRPr lang="zh-CN" altLang="en-US" sz="3600" spc="300" dirty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1379453" y="3640040"/>
            <a:ext cx="6327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spc="600" dirty="0" smtClean="0">
                <a:ea typeface="文鼎勘亭流" panose="02010609010101010101" pitchFamily="49" charset="-120"/>
                <a:cs typeface="+mn-ea"/>
                <a:sym typeface="+mn-lt"/>
              </a:rPr>
              <a:t>遠距教學方式</a:t>
            </a:r>
            <a:endParaRPr lang="en-US" altLang="zh-TW" sz="5400" spc="600" dirty="0" smtClean="0">
              <a:ea typeface="文鼎勘亭流" panose="02010609010101010101" pitchFamily="49" charset="-120"/>
              <a:cs typeface="+mn-ea"/>
              <a:sym typeface="+mn-lt"/>
            </a:endParaRPr>
          </a:p>
          <a:p>
            <a:r>
              <a:rPr lang="zh-TW" altLang="en-US" sz="5400" spc="600" dirty="0" smtClean="0">
                <a:ea typeface="文鼎勘亭流" panose="02010609010101010101" pitchFamily="49" charset="-120"/>
                <a:cs typeface="+mn-ea"/>
                <a:sym typeface="+mn-lt"/>
              </a:rPr>
              <a:t>       暨</a:t>
            </a:r>
            <a:endParaRPr lang="en-US" altLang="zh-TW" sz="5400" spc="600" dirty="0">
              <a:ea typeface="文鼎勘亭流" panose="02010609010101010101" pitchFamily="49" charset="-120"/>
              <a:cs typeface="+mn-ea"/>
              <a:sym typeface="+mn-lt"/>
            </a:endParaRPr>
          </a:p>
          <a:p>
            <a:r>
              <a:rPr lang="zh-TW" altLang="en-US" sz="5400" spc="600" dirty="0" smtClean="0">
                <a:ea typeface="文鼎勘亭流" panose="02010609010101010101" pitchFamily="49" charset="-120"/>
                <a:cs typeface="+mn-ea"/>
                <a:sym typeface="+mn-lt"/>
              </a:rPr>
              <a:t>學習</a:t>
            </a:r>
            <a:r>
              <a:rPr lang="zh-TW" altLang="en-US" sz="5400" spc="600" dirty="0" smtClean="0">
                <a:ea typeface="文鼎勘亭流" panose="02010609010101010101" pitchFamily="49" charset="-120"/>
                <a:cs typeface="+mn-ea"/>
                <a:sym typeface="+mn-lt"/>
              </a:rPr>
              <a:t>吧使用說明</a:t>
            </a:r>
            <a:endParaRPr lang="zh-CN" altLang="en-US" sz="5400" spc="600" dirty="0">
              <a:cs typeface="+mn-ea"/>
              <a:sym typeface="+mn-lt"/>
            </a:endParaRPr>
          </a:p>
        </p:txBody>
      </p:sp>
      <p:sp>
        <p:nvSpPr>
          <p:cNvPr id="9" name="PA_文本框 1"/>
          <p:cNvSpPr txBox="1"/>
          <p:nvPr>
            <p:custDataLst>
              <p:tags r:id="rId4"/>
            </p:custDataLst>
          </p:nvPr>
        </p:nvSpPr>
        <p:spPr>
          <a:xfrm>
            <a:off x="1007978" y="1245611"/>
            <a:ext cx="239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 dirty="0" smtClean="0">
                <a:ea typeface="文鼎勘亭流" panose="02010609010101010101" pitchFamily="49" charset="-120"/>
                <a:cs typeface="+mn-ea"/>
                <a:sym typeface="+mn-lt"/>
              </a:rPr>
              <a:t>20</a:t>
            </a:r>
            <a:r>
              <a:rPr lang="en-US" altLang="zh-TW" sz="4800" spc="600" dirty="0" smtClean="0">
                <a:ea typeface="文鼎勘亭流" panose="02010609010101010101" pitchFamily="49" charset="-120"/>
                <a:cs typeface="+mn-ea"/>
                <a:sym typeface="+mn-lt"/>
              </a:rPr>
              <a:t>21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14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複製課程成功，選擇試卷或測驗是否上架。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877880"/>
            <a:ext cx="4786743" cy="421310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03105" y="4703804"/>
            <a:ext cx="478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有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9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個學習活動，單元卷和小試身手如果沒上架，學生看不到。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636625" y="4085968"/>
            <a:ext cx="1490532" cy="6837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8" y="863183"/>
            <a:ext cx="4878474" cy="2565817"/>
          </a:xfrm>
          <a:prstGeom prst="rect">
            <a:avLst/>
          </a:prstGeom>
        </p:spPr>
      </p:pic>
      <p:cxnSp>
        <p:nvCxnSpPr>
          <p:cNvPr id="16" name="直線單箭頭接點 15"/>
          <p:cNvCxnSpPr/>
          <p:nvPr/>
        </p:nvCxnSpPr>
        <p:spPr>
          <a:xfrm flipV="1">
            <a:off x="4127157" y="1293341"/>
            <a:ext cx="3296211" cy="310154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7255313" y="812800"/>
            <a:ext cx="990763" cy="6837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67" y="3894321"/>
            <a:ext cx="4857750" cy="2733675"/>
          </a:xfrm>
          <a:prstGeom prst="rect">
            <a:avLst/>
          </a:prstGeom>
        </p:spPr>
      </p:pic>
      <p:cxnSp>
        <p:nvCxnSpPr>
          <p:cNvPr id="23" name="直線單箭頭接點 22"/>
          <p:cNvCxnSpPr>
            <a:endCxn id="31" idx="0"/>
          </p:cNvCxnSpPr>
          <p:nvPr/>
        </p:nvCxnSpPr>
        <p:spPr>
          <a:xfrm>
            <a:off x="8106032" y="1445856"/>
            <a:ext cx="1982149" cy="23419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9376556" y="3787768"/>
            <a:ext cx="1423249" cy="6837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02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3"/>
            <a:ext cx="12192000" cy="6858000"/>
          </a:xfrm>
          <a:prstGeom prst="rect">
            <a:avLst/>
          </a:prstGeom>
        </p:spPr>
      </p:pic>
      <p:sp>
        <p:nvSpPr>
          <p:cNvPr id="3" name="MH_Others_1"/>
          <p:cNvSpPr/>
          <p:nvPr>
            <p:custDataLst>
              <p:tags r:id="rId1"/>
            </p:custDataLst>
          </p:nvPr>
        </p:nvSpPr>
        <p:spPr>
          <a:xfrm>
            <a:off x="13825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4" name="MH_Others_11"/>
          <p:cNvSpPr/>
          <p:nvPr>
            <p:custDataLst>
              <p:tags r:id="rId2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6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4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點選成員管理</a:t>
            </a:r>
            <a:r>
              <a:rPr lang="en-US" altLang="zh-TW" sz="2800" dirty="0"/>
              <a:t>-&gt;</a:t>
            </a:r>
            <a:r>
              <a:rPr lang="zh-TW" altLang="en-US" sz="2800" dirty="0"/>
              <a:t>新增群組</a:t>
            </a:r>
            <a:endParaRPr lang="en-US" altLang="zh-TW" sz="28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07282"/>
            <a:ext cx="1790700" cy="29146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07282"/>
            <a:ext cx="2323042" cy="2090738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737288" y="1633537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stCxn id="22" idx="6"/>
          </p:cNvCxnSpPr>
          <p:nvPr/>
        </p:nvCxnSpPr>
        <p:spPr>
          <a:xfrm flipV="1">
            <a:off x="2024158" y="1790701"/>
            <a:ext cx="641586" cy="1538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2652808" y="1474909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5" y="304800"/>
            <a:ext cx="4361897" cy="2867411"/>
          </a:xfrm>
          <a:prstGeom prst="rect">
            <a:avLst/>
          </a:prstGeom>
        </p:spPr>
      </p:pic>
      <p:cxnSp>
        <p:nvCxnSpPr>
          <p:cNvPr id="24" name="直線單箭頭接點 23"/>
          <p:cNvCxnSpPr>
            <a:endCxn id="25" idx="2"/>
          </p:cNvCxnSpPr>
          <p:nvPr/>
        </p:nvCxnSpPr>
        <p:spPr>
          <a:xfrm flipV="1">
            <a:off x="3927568" y="1528256"/>
            <a:ext cx="3388450" cy="25432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7316018" y="387453"/>
            <a:ext cx="2231636" cy="22816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465276" y="247135"/>
            <a:ext cx="153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複製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92" y="2734387"/>
            <a:ext cx="7362830" cy="3858351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584200" y="5894608"/>
            <a:ext cx="633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學生帳號要先登入一次才能被加入群組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>
            <a:stCxn id="25" idx="3"/>
          </p:cNvCxnSpPr>
          <p:nvPr/>
        </p:nvCxnSpPr>
        <p:spPr>
          <a:xfrm flipH="1">
            <a:off x="5486400" y="2334926"/>
            <a:ext cx="2156434" cy="1789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3713886" y="3748945"/>
            <a:ext cx="2231636" cy="21883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2665744" y="3536258"/>
            <a:ext cx="153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貼上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38" name="直線單箭頭接點 37"/>
          <p:cNvCxnSpPr>
            <a:endCxn id="39" idx="2"/>
          </p:cNvCxnSpPr>
          <p:nvPr/>
        </p:nvCxnSpPr>
        <p:spPr>
          <a:xfrm>
            <a:off x="5960101" y="4915309"/>
            <a:ext cx="4823228" cy="138093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10783329" y="5985212"/>
            <a:ext cx="483693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6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加入</a:t>
            </a:r>
            <a:r>
              <a:rPr lang="zh-TW" altLang="en-US" sz="2800" dirty="0" smtClean="0"/>
              <a:t>課程成員。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0" y="828020"/>
            <a:ext cx="4451474" cy="21383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77" y="1289399"/>
            <a:ext cx="3067885" cy="5260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62" y="933412"/>
            <a:ext cx="4410075" cy="19907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2" y="4288074"/>
            <a:ext cx="3267075" cy="1638300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3867149" y="721360"/>
            <a:ext cx="1176433" cy="52307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stCxn id="21" idx="2"/>
          </p:cNvCxnSpPr>
          <p:nvPr/>
        </p:nvCxnSpPr>
        <p:spPr>
          <a:xfrm flipH="1">
            <a:off x="3295650" y="982900"/>
            <a:ext cx="571499" cy="4458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2247899" y="1396839"/>
            <a:ext cx="1819276" cy="134636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>
            <a:endCxn id="33" idx="0"/>
          </p:cNvCxnSpPr>
          <p:nvPr/>
        </p:nvCxnSpPr>
        <p:spPr>
          <a:xfrm>
            <a:off x="3205162" y="2777450"/>
            <a:ext cx="1607297" cy="206823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4224242" y="4845685"/>
            <a:ext cx="1176433" cy="52307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5403008" y="1928774"/>
            <a:ext cx="4788742" cy="311926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10034492" y="1546940"/>
            <a:ext cx="1176433" cy="52307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8158067" y="5425439"/>
            <a:ext cx="3262408" cy="52307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endCxn id="36" idx="0"/>
          </p:cNvCxnSpPr>
          <p:nvPr/>
        </p:nvCxnSpPr>
        <p:spPr>
          <a:xfrm flipH="1">
            <a:off x="9789271" y="2070019"/>
            <a:ext cx="833438" cy="335542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403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群組成員可共享，請級任分享給可能要弄幾百個學生帳號的可憐科任。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" y="1163299"/>
            <a:ext cx="11740397" cy="208240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" y="3792816"/>
            <a:ext cx="1790700" cy="2914650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267731" y="431907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931162" y="2225876"/>
            <a:ext cx="419843" cy="209319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477520" y="168029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1743482" y="1991318"/>
            <a:ext cx="9171653" cy="1647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10755426" y="1582448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1" y="3335119"/>
            <a:ext cx="4118533" cy="3433470"/>
          </a:xfrm>
          <a:prstGeom prst="rect">
            <a:avLst/>
          </a:prstGeom>
        </p:spPr>
      </p:pic>
      <p:cxnSp>
        <p:nvCxnSpPr>
          <p:cNvPr id="40" name="直線單箭頭接點 39"/>
          <p:cNvCxnSpPr/>
          <p:nvPr/>
        </p:nvCxnSpPr>
        <p:spPr>
          <a:xfrm flipH="1">
            <a:off x="6765177" y="2204503"/>
            <a:ext cx="4298239" cy="148314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5347284" y="3762699"/>
            <a:ext cx="2865839" cy="8257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84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5.</a:t>
            </a:r>
            <a:r>
              <a:rPr lang="zh-TW" altLang="en-US" sz="2800" dirty="0" smtClean="0"/>
              <a:t>查看學生學習歷程。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4" y="1056640"/>
            <a:ext cx="3105216" cy="52145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25" y="123567"/>
            <a:ext cx="2295525" cy="25908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124791" y="1482809"/>
            <a:ext cx="190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打勾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2" y="2895600"/>
            <a:ext cx="8370885" cy="3377225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165804" y="530761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894080" y="1227438"/>
            <a:ext cx="4021976" cy="40801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4784416" y="557537"/>
            <a:ext cx="2461075" cy="9252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7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382617" y="3906145"/>
            <a:ext cx="10491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如果搞不定，請再試試。</a:t>
            </a:r>
            <a:endParaRPr lang="en-US" altLang="zh-TW" sz="5400" spc="300" dirty="0" smtClean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  <a:p>
            <a:r>
              <a:rPr lang="zh-TW" altLang="en-US" sz="5400" spc="300" dirty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如果</a:t>
            </a:r>
            <a:r>
              <a:rPr lang="zh-TW" altLang="en-US" sz="54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還搞不定，請等下試試。</a:t>
            </a:r>
            <a:endParaRPr lang="en-US" altLang="zh-TW" sz="5400" spc="300" dirty="0" smtClean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  <a:p>
            <a:r>
              <a:rPr lang="zh-TW" altLang="en-US" sz="54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如果真的搞</a:t>
            </a:r>
            <a:r>
              <a:rPr lang="zh-TW" altLang="en-US" sz="5400" spc="300" dirty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不定，請洽資訊組。</a:t>
            </a:r>
            <a:endParaRPr lang="zh-CN" altLang="en-US" sz="5400" spc="300" dirty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241859" y="835827"/>
            <a:ext cx="632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spc="600" dirty="0" smtClean="0">
                <a:ea typeface="文鼎勘亭流" panose="02010609010101010101" pitchFamily="49" charset="-120"/>
                <a:cs typeface="+mn-ea"/>
                <a:sym typeface="+mn-lt"/>
              </a:rPr>
              <a:t>簡報結束</a:t>
            </a:r>
            <a:endParaRPr lang="zh-CN" altLang="en-US" sz="9600" spc="600" dirty="0">
              <a:ea typeface="文鼎勘亭流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07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1"/>
          <p:cNvSpPr/>
          <p:nvPr>
            <p:custDataLst>
              <p:tags r:id="rId2"/>
            </p:custDataLst>
          </p:nvPr>
        </p:nvSpPr>
        <p:spPr>
          <a:xfrm>
            <a:off x="6586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3" name="MH_Others_11"/>
          <p:cNvSpPr/>
          <p:nvPr>
            <p:custDataLst>
              <p:tags r:id="rId3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16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7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20522" y="304800"/>
            <a:ext cx="109137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遠距教學分類：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b="1" dirty="0"/>
              <a:t> </a:t>
            </a:r>
            <a:r>
              <a:rPr lang="zh-TW" altLang="en-US" sz="2800" b="1" dirty="0" smtClean="0"/>
              <a:t>一、同步</a:t>
            </a:r>
            <a:r>
              <a:rPr lang="zh-TW" altLang="en-US" sz="2800" b="1" dirty="0"/>
              <a:t>教學</a:t>
            </a:r>
            <a:r>
              <a:rPr lang="zh-TW" altLang="en-US" sz="2800" b="1" dirty="0" smtClean="0"/>
              <a:t>模式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直接互動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：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要求</a:t>
            </a:r>
            <a:r>
              <a:rPr lang="en-US" altLang="zh-TW" sz="2800" b="1" dirty="0" smtClean="0"/>
              <a:t>75%</a:t>
            </a:r>
            <a:r>
              <a:rPr lang="zh-TW" altLang="en-US" sz="2800" b="1" dirty="0" smtClean="0"/>
              <a:t>學生參與，</a:t>
            </a:r>
            <a:r>
              <a:rPr lang="en-US" altLang="zh-TW" sz="2800" b="1" dirty="0" smtClean="0"/>
              <a:t>100%</a:t>
            </a:r>
            <a:r>
              <a:rPr lang="zh-TW" altLang="en-US" sz="2800" b="1" dirty="0" smtClean="0"/>
              <a:t>節數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dirty="0" smtClean="0"/>
              <a:t>       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運用</a:t>
            </a:r>
            <a:r>
              <a:rPr lang="zh-TW" altLang="en-US" sz="2800" dirty="0"/>
              <a:t>視訊同步教學的工具</a:t>
            </a:r>
            <a:r>
              <a:rPr lang="en-US" altLang="zh-TW" sz="2800" dirty="0"/>
              <a:t>(</a:t>
            </a:r>
            <a:r>
              <a:rPr lang="zh-TW" altLang="en-US" sz="2800" dirty="0"/>
              <a:t>如</a:t>
            </a:r>
            <a:r>
              <a:rPr lang="en-US" altLang="zh-TW" sz="2800" dirty="0" err="1"/>
              <a:t>Jitsi</a:t>
            </a:r>
            <a:r>
              <a:rPr lang="en-US" altLang="zh-TW" sz="2800" dirty="0"/>
              <a:t> Meet</a:t>
            </a:r>
            <a:r>
              <a:rPr lang="zh-TW" altLang="en-US" sz="2800" dirty="0"/>
              <a:t>、</a:t>
            </a:r>
            <a:r>
              <a:rPr lang="en-US" altLang="zh-TW" sz="2800" dirty="0"/>
              <a:t>Microsoft Teams</a:t>
            </a:r>
            <a:r>
              <a:rPr lang="zh-TW" altLang="en-US" sz="2800" dirty="0"/>
              <a:t>、</a:t>
            </a:r>
            <a:r>
              <a:rPr lang="en-US" altLang="zh-TW" sz="2800" dirty="0"/>
              <a:t>Cisco WebEx</a:t>
            </a:r>
            <a:r>
              <a:rPr lang="zh-TW" altLang="en-US" sz="2800" dirty="0"/>
              <a:t>、</a:t>
            </a:r>
            <a:r>
              <a:rPr lang="en-US" altLang="zh-TW" sz="2800" dirty="0"/>
              <a:t>Google Meet) </a:t>
            </a:r>
            <a:r>
              <a:rPr lang="zh-TW" altLang="en-US" sz="2800" dirty="0" smtClean="0"/>
              <a:t>同步</a:t>
            </a:r>
            <a:r>
              <a:rPr lang="zh-TW" altLang="en-US" sz="2800" dirty="0"/>
              <a:t>上課互動學習。</a:t>
            </a:r>
          </a:p>
          <a:p>
            <a:r>
              <a:rPr lang="zh-TW" altLang="en-US" sz="2800" dirty="0" smtClean="0"/>
              <a:t>       </a:t>
            </a:r>
            <a:r>
              <a:rPr lang="en-US" altLang="zh-TW" sz="2800" dirty="0" smtClean="0"/>
              <a:t>2.</a:t>
            </a:r>
            <a:r>
              <a:rPr lang="zh-TW" altLang="en-US" sz="2800" dirty="0" smtClean="0"/>
              <a:t>運用</a:t>
            </a:r>
            <a:r>
              <a:rPr lang="zh-TW" altLang="en-US" sz="2800" dirty="0"/>
              <a:t>非視訊同步教學的工具</a:t>
            </a:r>
            <a:r>
              <a:rPr lang="en-US" altLang="zh-TW" sz="2800" dirty="0"/>
              <a:t>(</a:t>
            </a:r>
            <a:r>
              <a:rPr lang="zh-TW" altLang="en-US" sz="2800" dirty="0"/>
              <a:t>如</a:t>
            </a:r>
            <a:r>
              <a:rPr lang="en-US" altLang="zh-TW" sz="2800" dirty="0"/>
              <a:t>Google Classroom </a:t>
            </a:r>
            <a:r>
              <a:rPr lang="zh-TW" altLang="en-US" sz="2800" dirty="0"/>
              <a:t>討論區、</a:t>
            </a:r>
            <a:r>
              <a:rPr lang="en-US" altLang="zh-TW" sz="2800" dirty="0" err="1"/>
              <a:t>Juiker</a:t>
            </a:r>
            <a:r>
              <a:rPr lang="zh-TW" altLang="en-US" sz="2800" dirty="0"/>
              <a:t>、</a:t>
            </a:r>
            <a:r>
              <a:rPr lang="en-US" altLang="zh-TW" sz="2800" dirty="0"/>
              <a:t>Line)</a:t>
            </a:r>
            <a:r>
              <a:rPr lang="zh-TW" altLang="en-US" sz="2800" dirty="0" smtClean="0"/>
              <a:t>，進行</a:t>
            </a:r>
            <a:r>
              <a:rPr lang="zh-TW" altLang="en-US" sz="2800" dirty="0"/>
              <a:t>同步上課互動學習。</a:t>
            </a:r>
          </a:p>
          <a:p>
            <a:endParaRPr lang="en-US" altLang="zh-TW" sz="2800" dirty="0" smtClean="0"/>
          </a:p>
          <a:p>
            <a:pPr marL="542925" indent="-542925"/>
            <a:r>
              <a:rPr lang="zh-TW" altLang="en-US" sz="2800" b="1" dirty="0" smtClean="0"/>
              <a:t>二、非同步教學模式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間接互動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：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所有學生在期限內完成學習任務，復學後再補一半實體課程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  <a:p>
            <a:r>
              <a:rPr lang="zh-TW" altLang="en-US" sz="2800" dirty="0" smtClean="0"/>
              <a:t>       因材網、學習吧、</a:t>
            </a:r>
            <a:r>
              <a:rPr lang="en-US" altLang="zh-TW" sz="2800" dirty="0" smtClean="0"/>
              <a:t>PAGAMO</a:t>
            </a:r>
            <a:r>
              <a:rPr lang="zh-TW" altLang="en-US" sz="2800" dirty="0" smtClean="0"/>
              <a:t>、均一等教學平台。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校方推薦使用</a:t>
            </a:r>
            <a:r>
              <a:rPr lang="zh-TW" altLang="en-US" sz="4400" dirty="0" smtClean="0">
                <a:solidFill>
                  <a:srgbClr val="FF0000"/>
                </a:solidFill>
              </a:rPr>
              <a:t>非同步學習的</a:t>
            </a:r>
            <a:r>
              <a:rPr lang="zh-TW" altLang="en-US" sz="4400" dirty="0" smtClean="0">
                <a:solidFill>
                  <a:srgbClr val="FF0000"/>
                </a:solidFill>
              </a:rPr>
              <a:t>學習吧</a:t>
            </a:r>
            <a:r>
              <a:rPr lang="zh-TW" altLang="en-US" sz="4400" dirty="0" smtClean="0">
                <a:solidFill>
                  <a:srgbClr val="FF0000"/>
                </a:solidFill>
              </a:rPr>
              <a:t>與因材網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35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1"/>
          <p:cNvSpPr/>
          <p:nvPr>
            <p:custDataLst>
              <p:tags r:id="rId3"/>
            </p:custDataLst>
          </p:nvPr>
        </p:nvSpPr>
        <p:spPr>
          <a:xfrm>
            <a:off x="6586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Others_11"/>
          <p:cNvSpPr/>
          <p:nvPr>
            <p:custDataLst>
              <p:tags r:id="rId4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7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81232" y="3769108"/>
            <a:ext cx="11829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</a:rPr>
              <a:t>⊙</a:t>
            </a:r>
            <a:r>
              <a:rPr lang="zh-TW" altLang="en-US" sz="2800" dirty="0" smtClean="0">
                <a:solidFill>
                  <a:srgbClr val="000000"/>
                </a:solidFill>
              </a:rPr>
              <a:t>學習吧：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r>
              <a:rPr lang="zh-TW" altLang="en-US" sz="2800" dirty="0" smtClean="0">
                <a:solidFill>
                  <a:srgbClr val="000000"/>
                </a:solidFill>
              </a:rPr>
              <a:t>所有領域都有，但最近幾天網站被擠爆，超慢，有時還會被踢出來。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⊙</a:t>
            </a:r>
            <a:r>
              <a:rPr lang="zh-TW" altLang="en-US" sz="2800" dirty="0" smtClean="0">
                <a:solidFill>
                  <a:srgbClr val="000000"/>
                </a:solidFill>
              </a:rPr>
              <a:t>因材網：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r>
              <a:rPr lang="zh-TW" altLang="en-US" sz="2800" dirty="0">
                <a:solidFill>
                  <a:srgbClr val="000000"/>
                </a:solidFill>
              </a:rPr>
              <a:t>系統比較</a:t>
            </a:r>
            <a:r>
              <a:rPr lang="zh-TW" altLang="en-US" sz="2800" dirty="0" smtClean="0">
                <a:solidFill>
                  <a:srgbClr val="000000"/>
                </a:solidFill>
              </a:rPr>
              <a:t>穩，但是只有國、數、自、英，連社會領域都沒有。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⊙ </a:t>
            </a:r>
            <a:r>
              <a:rPr lang="en-US" altLang="zh-TW" sz="2800" dirty="0" smtClean="0">
                <a:solidFill>
                  <a:srgbClr val="000000"/>
                </a:solidFill>
              </a:rPr>
              <a:t>PAGAMO</a:t>
            </a:r>
            <a:r>
              <a:rPr lang="zh-TW" altLang="en-US" sz="2800" dirty="0" smtClean="0">
                <a:solidFill>
                  <a:srgbClr val="000000"/>
                </a:solidFill>
              </a:rPr>
              <a:t>：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r>
              <a:rPr lang="zh-TW" altLang="en-US" sz="2800" dirty="0" smtClean="0">
                <a:solidFill>
                  <a:srgbClr val="000000"/>
                </a:solidFill>
              </a:rPr>
              <a:t>遊戲方式受學生歡迎，但只有測驗沒有教學，也只有國數社自英</a:t>
            </a:r>
            <a:r>
              <a:rPr lang="zh-TW" altLang="en-US" sz="2800" dirty="0">
                <a:solidFill>
                  <a:srgbClr val="000000"/>
                </a:solidFill>
              </a:rPr>
              <a:t>五個</a:t>
            </a:r>
            <a:r>
              <a:rPr lang="zh-TW" altLang="en-US" sz="2800" dirty="0" smtClean="0">
                <a:solidFill>
                  <a:srgbClr val="000000"/>
                </a:solidFill>
              </a:rPr>
              <a:t>領域。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4080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0000"/>
                </a:solidFill>
              </a:rPr>
              <a:t>學校網頁防疫專區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72" y="828020"/>
            <a:ext cx="8544183" cy="294108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8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1"/>
          <p:cNvSpPr/>
          <p:nvPr>
            <p:custDataLst>
              <p:tags r:id="rId3"/>
            </p:custDataLst>
          </p:nvPr>
        </p:nvSpPr>
        <p:spPr>
          <a:xfrm>
            <a:off x="6586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3" name="MH_Others_11"/>
          <p:cNvSpPr/>
          <p:nvPr>
            <p:custDataLst>
              <p:tags r:id="rId4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16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7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學習吧 </a:t>
            </a:r>
            <a:r>
              <a:rPr lang="en-US" altLang="zh-TW" sz="2800" dirty="0">
                <a:hlinkClick r:id="rId8"/>
              </a:rPr>
              <a:t>https://www.learnmode.net/home/</a:t>
            </a: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2" y="1163468"/>
            <a:ext cx="10058400" cy="466538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9363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11811000" ty="50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4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87" y="879577"/>
            <a:ext cx="3827581" cy="4689201"/>
          </a:xfrm>
          <a:prstGeom prst="rect">
            <a:avLst/>
          </a:prstGeom>
        </p:spPr>
      </p:pic>
      <p:grpSp>
        <p:nvGrpSpPr>
          <p:cNvPr id="13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4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920522" y="304800"/>
            <a:ext cx="1091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教師：登入教育雲端帳號並進入雲端硬碟</a:t>
            </a:r>
            <a:r>
              <a:rPr lang="en-US" altLang="zh-TW" sz="2400" dirty="0" smtClean="0"/>
              <a:t>(google</a:t>
            </a:r>
            <a:r>
              <a:rPr lang="zh-TW" altLang="en-US" sz="2400" dirty="0" smtClean="0"/>
              <a:t>帳號也可以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2" y="1064134"/>
            <a:ext cx="2489408" cy="7075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2" y="3014661"/>
            <a:ext cx="3448050" cy="24479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17" y="938212"/>
            <a:ext cx="3804215" cy="501774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000125" y="1026034"/>
            <a:ext cx="962025" cy="9048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32317" y="4810897"/>
            <a:ext cx="2658658" cy="6707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19" idx="1"/>
          </p:cNvCxnSpPr>
          <p:nvPr/>
        </p:nvCxnSpPr>
        <p:spPr>
          <a:xfrm>
            <a:off x="1160837" y="1852490"/>
            <a:ext cx="560831" cy="30566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9" idx="6"/>
            <a:endCxn id="20" idx="1"/>
          </p:cNvCxnSpPr>
          <p:nvPr/>
        </p:nvCxnSpPr>
        <p:spPr>
          <a:xfrm>
            <a:off x="3990975" y="5146266"/>
            <a:ext cx="722888" cy="22235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4139163" y="5238893"/>
            <a:ext cx="3924300" cy="8858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810424" y="1788348"/>
            <a:ext cx="560831" cy="24502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1810424" y="4180999"/>
            <a:ext cx="2069598" cy="6707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3882039" y="3013485"/>
            <a:ext cx="4784166" cy="147064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8214839" y="2338352"/>
            <a:ext cx="3924300" cy="8858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990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H_Others_1"/>
          <p:cNvSpPr/>
          <p:nvPr>
            <p:custDataLst>
              <p:tags r:id="rId2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3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4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920522" y="304800"/>
            <a:ext cx="1091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第一次登入有時會出現這錯誤訊息畫面，但還是有登入成功，關掉網頁分頁再重登入一次即可。</a:t>
            </a:r>
            <a:endParaRPr lang="en-US" altLang="zh-TW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66" y="1651686"/>
            <a:ext cx="9745068" cy="2236573"/>
          </a:xfrm>
          <a:prstGeom prst="rect">
            <a:avLst/>
          </a:prstGeom>
        </p:spPr>
      </p:pic>
      <p:sp>
        <p:nvSpPr>
          <p:cNvPr id="26" name="橢圓 25"/>
          <p:cNvSpPr/>
          <p:nvPr/>
        </p:nvSpPr>
        <p:spPr>
          <a:xfrm>
            <a:off x="1085494" y="3171568"/>
            <a:ext cx="6649835" cy="71669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3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2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開學習課程。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" y="1200150"/>
            <a:ext cx="7656059" cy="1885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429000"/>
            <a:ext cx="4781550" cy="2828925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6846708" y="1168646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8" idx="2"/>
          </p:cNvCxnSpPr>
          <p:nvPr/>
        </p:nvCxnSpPr>
        <p:spPr>
          <a:xfrm flipH="1">
            <a:off x="2238376" y="1479674"/>
            <a:ext cx="4608332" cy="4253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954723" y="179070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1857375" y="2412756"/>
            <a:ext cx="3505200" cy="243070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5160782" y="4616696"/>
            <a:ext cx="2173467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8403273" y="5453064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6457950" y="5238751"/>
            <a:ext cx="2190750" cy="6000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492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複製已有課程。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812800"/>
            <a:ext cx="11486921" cy="5673725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3880538" y="75946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1724025" y="1070488"/>
            <a:ext cx="2156513" cy="24347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685800" y="3338634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>
            <a:endCxn id="35" idx="2"/>
          </p:cNvCxnSpPr>
          <p:nvPr/>
        </p:nvCxnSpPr>
        <p:spPr>
          <a:xfrm flipV="1">
            <a:off x="1972670" y="3465831"/>
            <a:ext cx="5336867" cy="18383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7309537" y="2569211"/>
            <a:ext cx="2301187" cy="179323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0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0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點選</a:t>
            </a:r>
            <a:r>
              <a:rPr lang="zh-TW" altLang="en-US" sz="2800" dirty="0" smtClean="0"/>
              <a:t>參與課程</a:t>
            </a:r>
            <a:r>
              <a:rPr lang="en-US" altLang="zh-TW" sz="2800" dirty="0" smtClean="0"/>
              <a:t>&gt;</a:t>
            </a:r>
            <a:r>
              <a:rPr lang="zh-TW" altLang="en-US" sz="2800" dirty="0" smtClean="0"/>
              <a:t>申請助教權限</a:t>
            </a:r>
            <a:r>
              <a:rPr lang="en-US" altLang="zh-TW" sz="2800" dirty="0" smtClean="0"/>
              <a:t>&gt;</a:t>
            </a:r>
            <a:r>
              <a:rPr lang="zh-TW" altLang="en-US" sz="2800" dirty="0" smtClean="0"/>
              <a:t>複製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088481"/>
            <a:ext cx="2774772" cy="6810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171575"/>
            <a:ext cx="8654889" cy="18383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4" y="3235902"/>
            <a:ext cx="3724275" cy="3488748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345440" y="3117972"/>
            <a:ext cx="2669398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>
            <a:stCxn id="5" idx="3"/>
          </p:cNvCxnSpPr>
          <p:nvPr/>
        </p:nvCxnSpPr>
        <p:spPr>
          <a:xfrm flipV="1">
            <a:off x="3120212" y="2535298"/>
            <a:ext cx="7957363" cy="8937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10801358" y="2377051"/>
            <a:ext cx="1286870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>
            <a:stCxn id="30" idx="4"/>
          </p:cNvCxnSpPr>
          <p:nvPr/>
        </p:nvCxnSpPr>
        <p:spPr>
          <a:xfrm flipH="1">
            <a:off x="7309537" y="2999106"/>
            <a:ext cx="4135256" cy="31159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6267450" y="5981700"/>
            <a:ext cx="1257299" cy="7429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43037"/>
            <a:ext cx="2819575" cy="464240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345440" y="1320024"/>
            <a:ext cx="2669398" cy="622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5" idx="0"/>
          </p:cNvCxnSpPr>
          <p:nvPr/>
        </p:nvCxnSpPr>
        <p:spPr>
          <a:xfrm>
            <a:off x="1683929" y="1942079"/>
            <a:ext cx="48897" cy="11464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5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262,263,"/>
  <p:tag name="ISPRING_PRESENTATION_TITL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00A09D"/>
      </a:hlink>
      <a:folHlink>
        <a:srgbClr val="BFBFBF"/>
      </a:folHlink>
    </a:clrScheme>
    <a:fontScheme name="j3rdruwe">
      <a:majorFont>
        <a:latin typeface="微软雅黑 Light" panose="020F0302020204030204"/>
        <a:ea typeface="锐字工房云字库细圆GBK"/>
        <a:cs typeface=""/>
      </a:majorFont>
      <a:minorFont>
        <a:latin typeface="微软雅黑 Light" panose="020F0502020204030204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312</Words>
  <Application>Microsoft Office PowerPoint</Application>
  <PresentationFormat>寬螢幕</PresentationFormat>
  <Paragraphs>56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等线</vt:lpstr>
      <vt:lpstr>文鼎勘亭流</vt:lpstr>
      <vt:lpstr>華康中圓體</vt:lpstr>
      <vt:lpstr>锐字工房云字库细圆GBK</vt:lpstr>
      <vt:lpstr>微软雅黑 Light</vt:lpstr>
      <vt:lpstr>新細明體</vt:lpstr>
      <vt:lpstr>Arial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蓝色水彩</dc:title>
  <dc:creator>第一PPT</dc:creator>
  <cp:keywords>www.1ppt.com</cp:keywords>
  <dc:description>www.1ppt.com</dc:description>
  <cp:lastModifiedBy>admin</cp:lastModifiedBy>
  <cp:revision>63</cp:revision>
  <dcterms:created xsi:type="dcterms:W3CDTF">2017-08-01T09:51:47Z</dcterms:created>
  <dcterms:modified xsi:type="dcterms:W3CDTF">2021-05-18T18:42:23Z</dcterms:modified>
</cp:coreProperties>
</file>