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92" r:id="rId3"/>
    <p:sldId id="299" r:id="rId4"/>
    <p:sldId id="300" r:id="rId5"/>
    <p:sldId id="301" r:id="rId6"/>
    <p:sldId id="302" r:id="rId7"/>
    <p:sldId id="303" r:id="rId8"/>
    <p:sldId id="305" r:id="rId9"/>
    <p:sldId id="298" r:id="rId10"/>
    <p:sldId id="306" r:id="rId11"/>
    <p:sldId id="307" r:id="rId12"/>
    <p:sldId id="308" r:id="rId13"/>
    <p:sldId id="29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4F"/>
    <a:srgbClr val="69849C"/>
    <a:srgbClr val="9CBCAD"/>
    <a:srgbClr val="358793"/>
    <a:srgbClr val="5A9291"/>
    <a:srgbClr val="00A481"/>
    <a:srgbClr val="E79B50"/>
    <a:srgbClr val="F5CB5D"/>
    <a:srgbClr val="FF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2883" autoAdjust="0"/>
  </p:normalViewPr>
  <p:slideViewPr>
    <p:cSldViewPr snapToGrid="0">
      <p:cViewPr varScale="1">
        <p:scale>
          <a:sx n="103" d="100"/>
          <a:sy n="103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13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DB316-92AE-4310-8EC9-A20078A1D6BE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F48B-BC94-4D88-9044-DD904A99D1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74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6BDC-D40A-48F6-8993-9068BB02F2ED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meet.googl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ae7b161633bf04d43d6cab9815e73c6526e39bb5280d-hV0KbH"/>
          <p:cNvPicPr>
            <a:picLocks noChangeAspect="1"/>
          </p:cNvPicPr>
          <p:nvPr/>
        </p:nvPicPr>
        <p:blipFill>
          <a:blip r:embed="rId2"/>
          <a:srcRect l="2996" r="12547"/>
          <a:stretch>
            <a:fillRect/>
          </a:stretch>
        </p:blipFill>
        <p:spPr>
          <a:xfrm rot="5400000">
            <a:off x="2659380" y="-2674620"/>
            <a:ext cx="6873240" cy="12207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81250" y="1816735"/>
            <a:ext cx="7417435" cy="342646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81935" y="2146300"/>
            <a:ext cx="6607175" cy="2783205"/>
          </a:xfrm>
          <a:prstGeom prst="rect">
            <a:avLst/>
          </a:prstGeom>
          <a:noFill/>
          <a:ln w="28575">
            <a:solidFill>
              <a:srgbClr val="263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3436620" y="4295140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375785" y="4406265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/>
          <p:nvPr/>
        </p:nvSpPr>
        <p:spPr bwMode="auto">
          <a:xfrm>
            <a:off x="9035415" y="1816735"/>
            <a:ext cx="601345" cy="600075"/>
          </a:xfrm>
          <a:custGeom>
            <a:avLst/>
            <a:gdLst>
              <a:gd name="T0" fmla="*/ 279 w 291"/>
              <a:gd name="T1" fmla="*/ 117 h 300"/>
              <a:gd name="T2" fmla="*/ 274 w 291"/>
              <a:gd name="T3" fmla="*/ 101 h 300"/>
              <a:gd name="T4" fmla="*/ 269 w 291"/>
              <a:gd name="T5" fmla="*/ 84 h 300"/>
              <a:gd name="T6" fmla="*/ 254 w 291"/>
              <a:gd name="T7" fmla="*/ 63 h 300"/>
              <a:gd name="T8" fmla="*/ 227 w 291"/>
              <a:gd name="T9" fmla="*/ 37 h 300"/>
              <a:gd name="T10" fmla="*/ 229 w 291"/>
              <a:gd name="T11" fmla="*/ 34 h 300"/>
              <a:gd name="T12" fmla="*/ 218 w 291"/>
              <a:gd name="T13" fmla="*/ 23 h 300"/>
              <a:gd name="T14" fmla="*/ 191 w 291"/>
              <a:gd name="T15" fmla="*/ 20 h 300"/>
              <a:gd name="T16" fmla="*/ 174 w 291"/>
              <a:gd name="T17" fmla="*/ 9 h 300"/>
              <a:gd name="T18" fmla="*/ 157 w 291"/>
              <a:gd name="T19" fmla="*/ 4 h 300"/>
              <a:gd name="T20" fmla="*/ 135 w 291"/>
              <a:gd name="T21" fmla="*/ 6 h 300"/>
              <a:gd name="T22" fmla="*/ 118 w 291"/>
              <a:gd name="T23" fmla="*/ 6 h 300"/>
              <a:gd name="T24" fmla="*/ 89 w 291"/>
              <a:gd name="T25" fmla="*/ 14 h 300"/>
              <a:gd name="T26" fmla="*/ 58 w 291"/>
              <a:gd name="T27" fmla="*/ 31 h 300"/>
              <a:gd name="T28" fmla="*/ 46 w 291"/>
              <a:gd name="T29" fmla="*/ 40 h 300"/>
              <a:gd name="T30" fmla="*/ 35 w 291"/>
              <a:gd name="T31" fmla="*/ 45 h 300"/>
              <a:gd name="T32" fmla="*/ 22 w 291"/>
              <a:gd name="T33" fmla="*/ 65 h 300"/>
              <a:gd name="T34" fmla="*/ 10 w 291"/>
              <a:gd name="T35" fmla="*/ 93 h 300"/>
              <a:gd name="T36" fmla="*/ 5 w 291"/>
              <a:gd name="T37" fmla="*/ 103 h 300"/>
              <a:gd name="T38" fmla="*/ 4 w 291"/>
              <a:gd name="T39" fmla="*/ 133 h 300"/>
              <a:gd name="T40" fmla="*/ 16 w 291"/>
              <a:gd name="T41" fmla="*/ 172 h 300"/>
              <a:gd name="T42" fmla="*/ 17 w 291"/>
              <a:gd name="T43" fmla="*/ 182 h 300"/>
              <a:gd name="T44" fmla="*/ 18 w 291"/>
              <a:gd name="T45" fmla="*/ 187 h 300"/>
              <a:gd name="T46" fmla="*/ 21 w 291"/>
              <a:gd name="T47" fmla="*/ 193 h 300"/>
              <a:gd name="T48" fmla="*/ 54 w 291"/>
              <a:gd name="T49" fmla="*/ 227 h 300"/>
              <a:gd name="T50" fmla="*/ 83 w 291"/>
              <a:gd name="T51" fmla="*/ 244 h 300"/>
              <a:gd name="T52" fmla="*/ 107 w 291"/>
              <a:gd name="T53" fmla="*/ 263 h 300"/>
              <a:gd name="T54" fmla="*/ 116 w 291"/>
              <a:gd name="T55" fmla="*/ 265 h 300"/>
              <a:gd name="T56" fmla="*/ 113 w 291"/>
              <a:gd name="T57" fmla="*/ 273 h 300"/>
              <a:gd name="T58" fmla="*/ 130 w 291"/>
              <a:gd name="T59" fmla="*/ 281 h 300"/>
              <a:gd name="T60" fmla="*/ 124 w 291"/>
              <a:gd name="T61" fmla="*/ 287 h 300"/>
              <a:gd name="T62" fmla="*/ 150 w 291"/>
              <a:gd name="T63" fmla="*/ 293 h 300"/>
              <a:gd name="T64" fmla="*/ 185 w 291"/>
              <a:gd name="T65" fmla="*/ 289 h 300"/>
              <a:gd name="T66" fmla="*/ 210 w 291"/>
              <a:gd name="T67" fmla="*/ 273 h 300"/>
              <a:gd name="T68" fmla="*/ 246 w 291"/>
              <a:gd name="T69" fmla="*/ 252 h 300"/>
              <a:gd name="T70" fmla="*/ 268 w 291"/>
              <a:gd name="T71" fmla="*/ 223 h 300"/>
              <a:gd name="T72" fmla="*/ 274 w 291"/>
              <a:gd name="T73" fmla="*/ 196 h 300"/>
              <a:gd name="T74" fmla="*/ 280 w 291"/>
              <a:gd name="T75" fmla="*/ 183 h 300"/>
              <a:gd name="T76" fmla="*/ 284 w 291"/>
              <a:gd name="T77" fmla="*/ 15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1" h="300">
                <a:moveTo>
                  <a:pt x="284" y="135"/>
                </a:moveTo>
                <a:cubicBezTo>
                  <a:pt x="285" y="127"/>
                  <a:pt x="282" y="123"/>
                  <a:pt x="279" y="117"/>
                </a:cubicBezTo>
                <a:cubicBezTo>
                  <a:pt x="285" y="110"/>
                  <a:pt x="273" y="107"/>
                  <a:pt x="274" y="100"/>
                </a:cubicBezTo>
                <a:cubicBezTo>
                  <a:pt x="274" y="101"/>
                  <a:pt x="274" y="101"/>
                  <a:pt x="274" y="101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8" y="93"/>
                  <a:pt x="269" y="89"/>
                  <a:pt x="269" y="84"/>
                </a:cubicBezTo>
                <a:cubicBezTo>
                  <a:pt x="266" y="81"/>
                  <a:pt x="268" y="71"/>
                  <a:pt x="260" y="73"/>
                </a:cubicBezTo>
                <a:cubicBezTo>
                  <a:pt x="260" y="68"/>
                  <a:pt x="258" y="66"/>
                  <a:pt x="254" y="63"/>
                </a:cubicBezTo>
                <a:cubicBezTo>
                  <a:pt x="246" y="57"/>
                  <a:pt x="241" y="41"/>
                  <a:pt x="229" y="40"/>
                </a:cubicBezTo>
                <a:cubicBezTo>
                  <a:pt x="228" y="39"/>
                  <a:pt x="227" y="38"/>
                  <a:pt x="227" y="37"/>
                </a:cubicBezTo>
                <a:cubicBezTo>
                  <a:pt x="228" y="37"/>
                  <a:pt x="228" y="36"/>
                  <a:pt x="229" y="36"/>
                </a:cubicBezTo>
                <a:cubicBezTo>
                  <a:pt x="229" y="34"/>
                  <a:pt x="229" y="34"/>
                  <a:pt x="229" y="34"/>
                </a:cubicBezTo>
                <a:cubicBezTo>
                  <a:pt x="226" y="33"/>
                  <a:pt x="224" y="32"/>
                  <a:pt x="221" y="31"/>
                </a:cubicBezTo>
                <a:cubicBezTo>
                  <a:pt x="223" y="29"/>
                  <a:pt x="221" y="24"/>
                  <a:pt x="218" y="23"/>
                </a:cubicBezTo>
                <a:cubicBezTo>
                  <a:pt x="213" y="22"/>
                  <a:pt x="212" y="22"/>
                  <a:pt x="206" y="21"/>
                </a:cubicBezTo>
                <a:cubicBezTo>
                  <a:pt x="202" y="17"/>
                  <a:pt x="196" y="19"/>
                  <a:pt x="191" y="20"/>
                </a:cubicBezTo>
                <a:cubicBezTo>
                  <a:pt x="189" y="14"/>
                  <a:pt x="182" y="16"/>
                  <a:pt x="178" y="14"/>
                </a:cubicBezTo>
                <a:cubicBezTo>
                  <a:pt x="176" y="12"/>
                  <a:pt x="174" y="11"/>
                  <a:pt x="174" y="9"/>
                </a:cubicBezTo>
                <a:cubicBezTo>
                  <a:pt x="168" y="9"/>
                  <a:pt x="164" y="6"/>
                  <a:pt x="157" y="7"/>
                </a:cubicBezTo>
                <a:cubicBezTo>
                  <a:pt x="157" y="4"/>
                  <a:pt x="157" y="4"/>
                  <a:pt x="157" y="4"/>
                </a:cubicBezTo>
                <a:cubicBezTo>
                  <a:pt x="153" y="0"/>
                  <a:pt x="148" y="6"/>
                  <a:pt x="144" y="1"/>
                </a:cubicBezTo>
                <a:cubicBezTo>
                  <a:pt x="140" y="2"/>
                  <a:pt x="139" y="5"/>
                  <a:pt x="135" y="6"/>
                </a:cubicBezTo>
                <a:cubicBezTo>
                  <a:pt x="132" y="7"/>
                  <a:pt x="126" y="9"/>
                  <a:pt x="124" y="4"/>
                </a:cubicBezTo>
                <a:cubicBezTo>
                  <a:pt x="122" y="4"/>
                  <a:pt x="119" y="4"/>
                  <a:pt x="118" y="6"/>
                </a:cubicBezTo>
                <a:cubicBezTo>
                  <a:pt x="114" y="2"/>
                  <a:pt x="112" y="11"/>
                  <a:pt x="107" y="6"/>
                </a:cubicBezTo>
                <a:cubicBezTo>
                  <a:pt x="103" y="16"/>
                  <a:pt x="96" y="9"/>
                  <a:pt x="89" y="14"/>
                </a:cubicBezTo>
                <a:cubicBezTo>
                  <a:pt x="84" y="23"/>
                  <a:pt x="74" y="15"/>
                  <a:pt x="69" y="25"/>
                </a:cubicBezTo>
                <a:cubicBezTo>
                  <a:pt x="64" y="22"/>
                  <a:pt x="63" y="35"/>
                  <a:pt x="58" y="31"/>
                </a:cubicBezTo>
                <a:cubicBezTo>
                  <a:pt x="58" y="32"/>
                  <a:pt x="58" y="32"/>
                  <a:pt x="58" y="32"/>
                </a:cubicBezTo>
                <a:cubicBezTo>
                  <a:pt x="56" y="38"/>
                  <a:pt x="47" y="32"/>
                  <a:pt x="46" y="40"/>
                </a:cubicBezTo>
                <a:cubicBezTo>
                  <a:pt x="40" y="40"/>
                  <a:pt x="38" y="39"/>
                  <a:pt x="34" y="43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9"/>
                  <a:pt x="32" y="53"/>
                  <a:pt x="27" y="53"/>
                </a:cubicBezTo>
                <a:cubicBezTo>
                  <a:pt x="24" y="57"/>
                  <a:pt x="20" y="61"/>
                  <a:pt x="22" y="65"/>
                </a:cubicBezTo>
                <a:cubicBezTo>
                  <a:pt x="9" y="69"/>
                  <a:pt x="20" y="87"/>
                  <a:pt x="8" y="92"/>
                </a:cubicBezTo>
                <a:cubicBezTo>
                  <a:pt x="10" y="93"/>
                  <a:pt x="10" y="93"/>
                  <a:pt x="10" y="93"/>
                </a:cubicBezTo>
                <a:cubicBezTo>
                  <a:pt x="8" y="96"/>
                  <a:pt x="8" y="102"/>
                  <a:pt x="3" y="99"/>
                </a:cubicBezTo>
                <a:cubicBezTo>
                  <a:pt x="2" y="101"/>
                  <a:pt x="4" y="102"/>
                  <a:pt x="5" y="103"/>
                </a:cubicBezTo>
                <a:cubicBezTo>
                  <a:pt x="2" y="109"/>
                  <a:pt x="6" y="114"/>
                  <a:pt x="8" y="121"/>
                </a:cubicBezTo>
                <a:cubicBezTo>
                  <a:pt x="5" y="124"/>
                  <a:pt x="0" y="128"/>
                  <a:pt x="4" y="133"/>
                </a:cubicBezTo>
                <a:cubicBezTo>
                  <a:pt x="12" y="137"/>
                  <a:pt x="0" y="147"/>
                  <a:pt x="8" y="149"/>
                </a:cubicBezTo>
                <a:cubicBezTo>
                  <a:pt x="5" y="159"/>
                  <a:pt x="14" y="166"/>
                  <a:pt x="16" y="172"/>
                </a:cubicBezTo>
                <a:cubicBezTo>
                  <a:pt x="13" y="175"/>
                  <a:pt x="17" y="180"/>
                  <a:pt x="16" y="183"/>
                </a:cubicBezTo>
                <a:cubicBezTo>
                  <a:pt x="17" y="182"/>
                  <a:pt x="17" y="182"/>
                  <a:pt x="17" y="182"/>
                </a:cubicBezTo>
                <a:cubicBezTo>
                  <a:pt x="19" y="184"/>
                  <a:pt x="19" y="184"/>
                  <a:pt x="19" y="184"/>
                </a:cubicBezTo>
                <a:cubicBezTo>
                  <a:pt x="19" y="185"/>
                  <a:pt x="19" y="186"/>
                  <a:pt x="18" y="187"/>
                </a:cubicBezTo>
                <a:cubicBezTo>
                  <a:pt x="26" y="191"/>
                  <a:pt x="26" y="191"/>
                  <a:pt x="26" y="191"/>
                </a:cubicBezTo>
                <a:cubicBezTo>
                  <a:pt x="21" y="193"/>
                  <a:pt x="21" y="193"/>
                  <a:pt x="21" y="193"/>
                </a:cubicBezTo>
                <a:cubicBezTo>
                  <a:pt x="26" y="202"/>
                  <a:pt x="38" y="205"/>
                  <a:pt x="43" y="215"/>
                </a:cubicBezTo>
                <a:cubicBezTo>
                  <a:pt x="51" y="215"/>
                  <a:pt x="47" y="225"/>
                  <a:pt x="54" y="227"/>
                </a:cubicBezTo>
                <a:cubicBezTo>
                  <a:pt x="64" y="224"/>
                  <a:pt x="62" y="237"/>
                  <a:pt x="71" y="236"/>
                </a:cubicBezTo>
                <a:cubicBezTo>
                  <a:pt x="72" y="243"/>
                  <a:pt x="83" y="237"/>
                  <a:pt x="83" y="244"/>
                </a:cubicBezTo>
                <a:cubicBezTo>
                  <a:pt x="86" y="244"/>
                  <a:pt x="86" y="244"/>
                  <a:pt x="86" y="244"/>
                </a:cubicBezTo>
                <a:cubicBezTo>
                  <a:pt x="92" y="253"/>
                  <a:pt x="104" y="253"/>
                  <a:pt x="107" y="263"/>
                </a:cubicBezTo>
                <a:cubicBezTo>
                  <a:pt x="110" y="261"/>
                  <a:pt x="115" y="259"/>
                  <a:pt x="117" y="263"/>
                </a:cubicBezTo>
                <a:cubicBezTo>
                  <a:pt x="116" y="265"/>
                  <a:pt x="116" y="265"/>
                  <a:pt x="116" y="265"/>
                </a:cubicBezTo>
                <a:cubicBezTo>
                  <a:pt x="120" y="269"/>
                  <a:pt x="120" y="269"/>
                  <a:pt x="120" y="269"/>
                </a:cubicBezTo>
                <a:cubicBezTo>
                  <a:pt x="119" y="273"/>
                  <a:pt x="114" y="269"/>
                  <a:pt x="113" y="273"/>
                </a:cubicBezTo>
                <a:cubicBezTo>
                  <a:pt x="116" y="275"/>
                  <a:pt x="120" y="278"/>
                  <a:pt x="122" y="275"/>
                </a:cubicBezTo>
                <a:cubicBezTo>
                  <a:pt x="124" y="278"/>
                  <a:pt x="127" y="278"/>
                  <a:pt x="130" y="281"/>
                </a:cubicBezTo>
                <a:cubicBezTo>
                  <a:pt x="132" y="283"/>
                  <a:pt x="135" y="277"/>
                  <a:pt x="137" y="282"/>
                </a:cubicBezTo>
                <a:cubicBezTo>
                  <a:pt x="133" y="285"/>
                  <a:pt x="130" y="285"/>
                  <a:pt x="124" y="287"/>
                </a:cubicBezTo>
                <a:cubicBezTo>
                  <a:pt x="126" y="287"/>
                  <a:pt x="130" y="289"/>
                  <a:pt x="130" y="287"/>
                </a:cubicBezTo>
                <a:cubicBezTo>
                  <a:pt x="135" y="291"/>
                  <a:pt x="145" y="288"/>
                  <a:pt x="150" y="293"/>
                </a:cubicBezTo>
                <a:cubicBezTo>
                  <a:pt x="154" y="294"/>
                  <a:pt x="156" y="293"/>
                  <a:pt x="157" y="290"/>
                </a:cubicBezTo>
                <a:cubicBezTo>
                  <a:pt x="168" y="300"/>
                  <a:pt x="174" y="285"/>
                  <a:pt x="185" y="289"/>
                </a:cubicBezTo>
                <a:cubicBezTo>
                  <a:pt x="195" y="289"/>
                  <a:pt x="191" y="272"/>
                  <a:pt x="202" y="279"/>
                </a:cubicBezTo>
                <a:cubicBezTo>
                  <a:pt x="205" y="274"/>
                  <a:pt x="211" y="281"/>
                  <a:pt x="210" y="273"/>
                </a:cubicBezTo>
                <a:cubicBezTo>
                  <a:pt x="212" y="269"/>
                  <a:pt x="216" y="270"/>
                  <a:pt x="219" y="270"/>
                </a:cubicBezTo>
                <a:cubicBezTo>
                  <a:pt x="225" y="260"/>
                  <a:pt x="237" y="259"/>
                  <a:pt x="246" y="252"/>
                </a:cubicBezTo>
                <a:cubicBezTo>
                  <a:pt x="245" y="245"/>
                  <a:pt x="253" y="244"/>
                  <a:pt x="253" y="237"/>
                </a:cubicBezTo>
                <a:cubicBezTo>
                  <a:pt x="260" y="234"/>
                  <a:pt x="260" y="225"/>
                  <a:pt x="268" y="223"/>
                </a:cubicBezTo>
                <a:cubicBezTo>
                  <a:pt x="267" y="218"/>
                  <a:pt x="269" y="210"/>
                  <a:pt x="270" y="205"/>
                </a:cubicBezTo>
                <a:cubicBezTo>
                  <a:pt x="273" y="203"/>
                  <a:pt x="270" y="197"/>
                  <a:pt x="274" y="196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81" y="194"/>
                  <a:pt x="274" y="185"/>
                  <a:pt x="280" y="183"/>
                </a:cubicBezTo>
                <a:cubicBezTo>
                  <a:pt x="280" y="179"/>
                  <a:pt x="280" y="171"/>
                  <a:pt x="284" y="169"/>
                </a:cubicBezTo>
                <a:cubicBezTo>
                  <a:pt x="284" y="159"/>
                  <a:pt x="284" y="159"/>
                  <a:pt x="284" y="159"/>
                </a:cubicBezTo>
                <a:cubicBezTo>
                  <a:pt x="279" y="151"/>
                  <a:pt x="291" y="143"/>
                  <a:pt x="284" y="1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25977" y="2416810"/>
            <a:ext cx="4719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24494F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GOOGLE MEET</a:t>
            </a:r>
          </a:p>
          <a:p>
            <a:pPr algn="ctr"/>
            <a:r>
              <a:rPr lang="zh-TW" altLang="en-US" sz="5400" b="1" dirty="0" smtClean="0">
                <a:solidFill>
                  <a:srgbClr val="24494F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同步遠距教學</a:t>
            </a:r>
            <a:endParaRPr lang="zh-CN" altLang="en-US" sz="5400" b="1" dirty="0">
              <a:solidFill>
                <a:srgbClr val="24494F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sp>
        <p:nvSpPr>
          <p:cNvPr id="10" name="文本框 16"/>
          <p:cNvSpPr txBox="1"/>
          <p:nvPr/>
        </p:nvSpPr>
        <p:spPr>
          <a:xfrm>
            <a:off x="4148958" y="4528821"/>
            <a:ext cx="3873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</a:rPr>
              <a:t>以手機平板</a:t>
            </a:r>
            <a:r>
              <a:rPr lang="zh-TW" altLang="en-US" dirty="0" smtClean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</a:rPr>
              <a:t>代替</a:t>
            </a:r>
            <a:r>
              <a:rPr lang="en-US" altLang="zh-TW" dirty="0" smtClean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</a:rPr>
              <a:t>webcam</a:t>
            </a:r>
            <a:r>
              <a:rPr lang="zh-TW" altLang="en-US" dirty="0" smtClean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</a:rPr>
              <a:t>與麥克風教學</a:t>
            </a:r>
            <a:endParaRPr lang="zh-CN" altLang="en-US" dirty="0">
              <a:solidFill>
                <a:srgbClr val="24494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16" grpId="0" bldLvl="0" animBg="1"/>
      <p:bldP spid="1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矩形 4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950970" y="491819"/>
            <a:ext cx="4290060" cy="1369695"/>
          </a:xfrm>
          <a:prstGeom prst="rect">
            <a:avLst/>
          </a:prstGeom>
          <a:noFill/>
          <a:ln w="6350">
            <a:solidFill>
              <a:srgbClr val="3587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5" name="矩形 4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375024" y="253385"/>
            <a:ext cx="5442585" cy="1822450"/>
          </a:xfrm>
          <a:prstGeom prst="rect">
            <a:avLst/>
          </a:prstGeom>
          <a:noFill/>
          <a:ln w="6350">
            <a:solidFill>
              <a:srgbClr val="3587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4163926" y="518581"/>
            <a:ext cx="3864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</a:rPr>
              <a:t>使用狀況</a:t>
            </a:r>
            <a:endParaRPr lang="zh-CN" altLang="en-US" sz="7200" dirty="0">
              <a:solidFill>
                <a:srgbClr val="24494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502" r="14532" b="22161"/>
          <a:stretch/>
        </p:blipFill>
        <p:spPr>
          <a:xfrm>
            <a:off x="1797980" y="2265606"/>
            <a:ext cx="8596674" cy="35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04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椭圆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47518" y="388169"/>
            <a:ext cx="540000" cy="540000"/>
          </a:xfrm>
          <a:prstGeom prst="ellipse">
            <a:avLst/>
          </a:prstGeom>
          <a:blipFill dpi="0" rotWithShape="1">
            <a:blip r:embed="rId3" cstate="screen"/>
            <a:srcRect/>
            <a:tile tx="0" ty="0" sx="50000" sy="50000" flip="none" algn="b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AutoShape 25"/>
          <p:cNvSpPr/>
          <p:nvPr/>
        </p:nvSpPr>
        <p:spPr bwMode="auto">
          <a:xfrm>
            <a:off x="984249" y="489605"/>
            <a:ext cx="10533495" cy="337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使用完後按紅色電話標示，再選直接退出通話，那麼會議室不會被取消，以後還可以用同個連結進行視訊。</a:t>
            </a: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3" t="38675" r="27205" b="23629"/>
          <a:stretch/>
        </p:blipFill>
        <p:spPr>
          <a:xfrm>
            <a:off x="617518" y="2606964"/>
            <a:ext cx="3065884" cy="143364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8" y="1214003"/>
            <a:ext cx="3065884" cy="938069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1845956" y="1369399"/>
            <a:ext cx="860299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779156" y="2925726"/>
            <a:ext cx="860299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7" y="1896052"/>
            <a:ext cx="3648075" cy="1200150"/>
          </a:xfrm>
          <a:prstGeom prst="rect">
            <a:avLst/>
          </a:prstGeom>
        </p:spPr>
      </p:pic>
      <p:cxnSp>
        <p:nvCxnSpPr>
          <p:cNvPr id="17" name="直線單箭頭接點 16"/>
          <p:cNvCxnSpPr>
            <a:stCxn id="16" idx="6"/>
          </p:cNvCxnSpPr>
          <p:nvPr/>
        </p:nvCxnSpPr>
        <p:spPr>
          <a:xfrm>
            <a:off x="2706255" y="1683037"/>
            <a:ext cx="4461163" cy="92392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1639455" y="2733964"/>
            <a:ext cx="5527963" cy="505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7213600" y="2398498"/>
            <a:ext cx="1089891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3218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ae7b161633bf04d43d6cab9815e73c6526e39bb5280d-hV0KbH"/>
          <p:cNvPicPr>
            <a:picLocks noChangeAspect="1"/>
          </p:cNvPicPr>
          <p:nvPr/>
        </p:nvPicPr>
        <p:blipFill>
          <a:blip r:embed="rId2"/>
          <a:srcRect l="2996" r="12547"/>
          <a:stretch>
            <a:fillRect/>
          </a:stretch>
        </p:blipFill>
        <p:spPr>
          <a:xfrm rot="5400000">
            <a:off x="2659380" y="-2674620"/>
            <a:ext cx="6873240" cy="12207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81250" y="1816735"/>
            <a:ext cx="7417435" cy="342646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81935" y="2146300"/>
            <a:ext cx="6607175" cy="2783205"/>
          </a:xfrm>
          <a:prstGeom prst="rect">
            <a:avLst/>
          </a:prstGeom>
          <a:noFill/>
          <a:ln w="28575">
            <a:solidFill>
              <a:srgbClr val="263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3436620" y="4295140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375785" y="4406265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/>
          <p:nvPr/>
        </p:nvSpPr>
        <p:spPr bwMode="auto">
          <a:xfrm>
            <a:off x="9035415" y="1816735"/>
            <a:ext cx="601345" cy="600075"/>
          </a:xfrm>
          <a:custGeom>
            <a:avLst/>
            <a:gdLst>
              <a:gd name="T0" fmla="*/ 279 w 291"/>
              <a:gd name="T1" fmla="*/ 117 h 300"/>
              <a:gd name="T2" fmla="*/ 274 w 291"/>
              <a:gd name="T3" fmla="*/ 101 h 300"/>
              <a:gd name="T4" fmla="*/ 269 w 291"/>
              <a:gd name="T5" fmla="*/ 84 h 300"/>
              <a:gd name="T6" fmla="*/ 254 w 291"/>
              <a:gd name="T7" fmla="*/ 63 h 300"/>
              <a:gd name="T8" fmla="*/ 227 w 291"/>
              <a:gd name="T9" fmla="*/ 37 h 300"/>
              <a:gd name="T10" fmla="*/ 229 w 291"/>
              <a:gd name="T11" fmla="*/ 34 h 300"/>
              <a:gd name="T12" fmla="*/ 218 w 291"/>
              <a:gd name="T13" fmla="*/ 23 h 300"/>
              <a:gd name="T14" fmla="*/ 191 w 291"/>
              <a:gd name="T15" fmla="*/ 20 h 300"/>
              <a:gd name="T16" fmla="*/ 174 w 291"/>
              <a:gd name="T17" fmla="*/ 9 h 300"/>
              <a:gd name="T18" fmla="*/ 157 w 291"/>
              <a:gd name="T19" fmla="*/ 4 h 300"/>
              <a:gd name="T20" fmla="*/ 135 w 291"/>
              <a:gd name="T21" fmla="*/ 6 h 300"/>
              <a:gd name="T22" fmla="*/ 118 w 291"/>
              <a:gd name="T23" fmla="*/ 6 h 300"/>
              <a:gd name="T24" fmla="*/ 89 w 291"/>
              <a:gd name="T25" fmla="*/ 14 h 300"/>
              <a:gd name="T26" fmla="*/ 58 w 291"/>
              <a:gd name="T27" fmla="*/ 31 h 300"/>
              <a:gd name="T28" fmla="*/ 46 w 291"/>
              <a:gd name="T29" fmla="*/ 40 h 300"/>
              <a:gd name="T30" fmla="*/ 35 w 291"/>
              <a:gd name="T31" fmla="*/ 45 h 300"/>
              <a:gd name="T32" fmla="*/ 22 w 291"/>
              <a:gd name="T33" fmla="*/ 65 h 300"/>
              <a:gd name="T34" fmla="*/ 10 w 291"/>
              <a:gd name="T35" fmla="*/ 93 h 300"/>
              <a:gd name="T36" fmla="*/ 5 w 291"/>
              <a:gd name="T37" fmla="*/ 103 h 300"/>
              <a:gd name="T38" fmla="*/ 4 w 291"/>
              <a:gd name="T39" fmla="*/ 133 h 300"/>
              <a:gd name="T40" fmla="*/ 16 w 291"/>
              <a:gd name="T41" fmla="*/ 172 h 300"/>
              <a:gd name="T42" fmla="*/ 17 w 291"/>
              <a:gd name="T43" fmla="*/ 182 h 300"/>
              <a:gd name="T44" fmla="*/ 18 w 291"/>
              <a:gd name="T45" fmla="*/ 187 h 300"/>
              <a:gd name="T46" fmla="*/ 21 w 291"/>
              <a:gd name="T47" fmla="*/ 193 h 300"/>
              <a:gd name="T48" fmla="*/ 54 w 291"/>
              <a:gd name="T49" fmla="*/ 227 h 300"/>
              <a:gd name="T50" fmla="*/ 83 w 291"/>
              <a:gd name="T51" fmla="*/ 244 h 300"/>
              <a:gd name="T52" fmla="*/ 107 w 291"/>
              <a:gd name="T53" fmla="*/ 263 h 300"/>
              <a:gd name="T54" fmla="*/ 116 w 291"/>
              <a:gd name="T55" fmla="*/ 265 h 300"/>
              <a:gd name="T56" fmla="*/ 113 w 291"/>
              <a:gd name="T57" fmla="*/ 273 h 300"/>
              <a:gd name="T58" fmla="*/ 130 w 291"/>
              <a:gd name="T59" fmla="*/ 281 h 300"/>
              <a:gd name="T60" fmla="*/ 124 w 291"/>
              <a:gd name="T61" fmla="*/ 287 h 300"/>
              <a:gd name="T62" fmla="*/ 150 w 291"/>
              <a:gd name="T63" fmla="*/ 293 h 300"/>
              <a:gd name="T64" fmla="*/ 185 w 291"/>
              <a:gd name="T65" fmla="*/ 289 h 300"/>
              <a:gd name="T66" fmla="*/ 210 w 291"/>
              <a:gd name="T67" fmla="*/ 273 h 300"/>
              <a:gd name="T68" fmla="*/ 246 w 291"/>
              <a:gd name="T69" fmla="*/ 252 h 300"/>
              <a:gd name="T70" fmla="*/ 268 w 291"/>
              <a:gd name="T71" fmla="*/ 223 h 300"/>
              <a:gd name="T72" fmla="*/ 274 w 291"/>
              <a:gd name="T73" fmla="*/ 196 h 300"/>
              <a:gd name="T74" fmla="*/ 280 w 291"/>
              <a:gd name="T75" fmla="*/ 183 h 300"/>
              <a:gd name="T76" fmla="*/ 284 w 291"/>
              <a:gd name="T77" fmla="*/ 15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1" h="300">
                <a:moveTo>
                  <a:pt x="284" y="135"/>
                </a:moveTo>
                <a:cubicBezTo>
                  <a:pt x="285" y="127"/>
                  <a:pt x="282" y="123"/>
                  <a:pt x="279" y="117"/>
                </a:cubicBezTo>
                <a:cubicBezTo>
                  <a:pt x="285" y="110"/>
                  <a:pt x="273" y="107"/>
                  <a:pt x="274" y="100"/>
                </a:cubicBezTo>
                <a:cubicBezTo>
                  <a:pt x="274" y="101"/>
                  <a:pt x="274" y="101"/>
                  <a:pt x="274" y="101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8" y="93"/>
                  <a:pt x="269" y="89"/>
                  <a:pt x="269" y="84"/>
                </a:cubicBezTo>
                <a:cubicBezTo>
                  <a:pt x="266" y="81"/>
                  <a:pt x="268" y="71"/>
                  <a:pt x="260" y="73"/>
                </a:cubicBezTo>
                <a:cubicBezTo>
                  <a:pt x="260" y="68"/>
                  <a:pt x="258" y="66"/>
                  <a:pt x="254" y="63"/>
                </a:cubicBezTo>
                <a:cubicBezTo>
                  <a:pt x="246" y="57"/>
                  <a:pt x="241" y="41"/>
                  <a:pt x="229" y="40"/>
                </a:cubicBezTo>
                <a:cubicBezTo>
                  <a:pt x="228" y="39"/>
                  <a:pt x="227" y="38"/>
                  <a:pt x="227" y="37"/>
                </a:cubicBezTo>
                <a:cubicBezTo>
                  <a:pt x="228" y="37"/>
                  <a:pt x="228" y="36"/>
                  <a:pt x="229" y="36"/>
                </a:cubicBezTo>
                <a:cubicBezTo>
                  <a:pt x="229" y="34"/>
                  <a:pt x="229" y="34"/>
                  <a:pt x="229" y="34"/>
                </a:cubicBezTo>
                <a:cubicBezTo>
                  <a:pt x="226" y="33"/>
                  <a:pt x="224" y="32"/>
                  <a:pt x="221" y="31"/>
                </a:cubicBezTo>
                <a:cubicBezTo>
                  <a:pt x="223" y="29"/>
                  <a:pt x="221" y="24"/>
                  <a:pt x="218" y="23"/>
                </a:cubicBezTo>
                <a:cubicBezTo>
                  <a:pt x="213" y="22"/>
                  <a:pt x="212" y="22"/>
                  <a:pt x="206" y="21"/>
                </a:cubicBezTo>
                <a:cubicBezTo>
                  <a:pt x="202" y="17"/>
                  <a:pt x="196" y="19"/>
                  <a:pt x="191" y="20"/>
                </a:cubicBezTo>
                <a:cubicBezTo>
                  <a:pt x="189" y="14"/>
                  <a:pt x="182" y="16"/>
                  <a:pt x="178" y="14"/>
                </a:cubicBezTo>
                <a:cubicBezTo>
                  <a:pt x="176" y="12"/>
                  <a:pt x="174" y="11"/>
                  <a:pt x="174" y="9"/>
                </a:cubicBezTo>
                <a:cubicBezTo>
                  <a:pt x="168" y="9"/>
                  <a:pt x="164" y="6"/>
                  <a:pt x="157" y="7"/>
                </a:cubicBezTo>
                <a:cubicBezTo>
                  <a:pt x="157" y="4"/>
                  <a:pt x="157" y="4"/>
                  <a:pt x="157" y="4"/>
                </a:cubicBezTo>
                <a:cubicBezTo>
                  <a:pt x="153" y="0"/>
                  <a:pt x="148" y="6"/>
                  <a:pt x="144" y="1"/>
                </a:cubicBezTo>
                <a:cubicBezTo>
                  <a:pt x="140" y="2"/>
                  <a:pt x="139" y="5"/>
                  <a:pt x="135" y="6"/>
                </a:cubicBezTo>
                <a:cubicBezTo>
                  <a:pt x="132" y="7"/>
                  <a:pt x="126" y="9"/>
                  <a:pt x="124" y="4"/>
                </a:cubicBezTo>
                <a:cubicBezTo>
                  <a:pt x="122" y="4"/>
                  <a:pt x="119" y="4"/>
                  <a:pt x="118" y="6"/>
                </a:cubicBezTo>
                <a:cubicBezTo>
                  <a:pt x="114" y="2"/>
                  <a:pt x="112" y="11"/>
                  <a:pt x="107" y="6"/>
                </a:cubicBezTo>
                <a:cubicBezTo>
                  <a:pt x="103" y="16"/>
                  <a:pt x="96" y="9"/>
                  <a:pt x="89" y="14"/>
                </a:cubicBezTo>
                <a:cubicBezTo>
                  <a:pt x="84" y="23"/>
                  <a:pt x="74" y="15"/>
                  <a:pt x="69" y="25"/>
                </a:cubicBezTo>
                <a:cubicBezTo>
                  <a:pt x="64" y="22"/>
                  <a:pt x="63" y="35"/>
                  <a:pt x="58" y="31"/>
                </a:cubicBezTo>
                <a:cubicBezTo>
                  <a:pt x="58" y="32"/>
                  <a:pt x="58" y="32"/>
                  <a:pt x="58" y="32"/>
                </a:cubicBezTo>
                <a:cubicBezTo>
                  <a:pt x="56" y="38"/>
                  <a:pt x="47" y="32"/>
                  <a:pt x="46" y="40"/>
                </a:cubicBezTo>
                <a:cubicBezTo>
                  <a:pt x="40" y="40"/>
                  <a:pt x="38" y="39"/>
                  <a:pt x="34" y="43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9"/>
                  <a:pt x="32" y="53"/>
                  <a:pt x="27" y="53"/>
                </a:cubicBezTo>
                <a:cubicBezTo>
                  <a:pt x="24" y="57"/>
                  <a:pt x="20" y="61"/>
                  <a:pt x="22" y="65"/>
                </a:cubicBezTo>
                <a:cubicBezTo>
                  <a:pt x="9" y="69"/>
                  <a:pt x="20" y="87"/>
                  <a:pt x="8" y="92"/>
                </a:cubicBezTo>
                <a:cubicBezTo>
                  <a:pt x="10" y="93"/>
                  <a:pt x="10" y="93"/>
                  <a:pt x="10" y="93"/>
                </a:cubicBezTo>
                <a:cubicBezTo>
                  <a:pt x="8" y="96"/>
                  <a:pt x="8" y="102"/>
                  <a:pt x="3" y="99"/>
                </a:cubicBezTo>
                <a:cubicBezTo>
                  <a:pt x="2" y="101"/>
                  <a:pt x="4" y="102"/>
                  <a:pt x="5" y="103"/>
                </a:cubicBezTo>
                <a:cubicBezTo>
                  <a:pt x="2" y="109"/>
                  <a:pt x="6" y="114"/>
                  <a:pt x="8" y="121"/>
                </a:cubicBezTo>
                <a:cubicBezTo>
                  <a:pt x="5" y="124"/>
                  <a:pt x="0" y="128"/>
                  <a:pt x="4" y="133"/>
                </a:cubicBezTo>
                <a:cubicBezTo>
                  <a:pt x="12" y="137"/>
                  <a:pt x="0" y="147"/>
                  <a:pt x="8" y="149"/>
                </a:cubicBezTo>
                <a:cubicBezTo>
                  <a:pt x="5" y="159"/>
                  <a:pt x="14" y="166"/>
                  <a:pt x="16" y="172"/>
                </a:cubicBezTo>
                <a:cubicBezTo>
                  <a:pt x="13" y="175"/>
                  <a:pt x="17" y="180"/>
                  <a:pt x="16" y="183"/>
                </a:cubicBezTo>
                <a:cubicBezTo>
                  <a:pt x="17" y="182"/>
                  <a:pt x="17" y="182"/>
                  <a:pt x="17" y="182"/>
                </a:cubicBezTo>
                <a:cubicBezTo>
                  <a:pt x="19" y="184"/>
                  <a:pt x="19" y="184"/>
                  <a:pt x="19" y="184"/>
                </a:cubicBezTo>
                <a:cubicBezTo>
                  <a:pt x="19" y="185"/>
                  <a:pt x="19" y="186"/>
                  <a:pt x="18" y="187"/>
                </a:cubicBezTo>
                <a:cubicBezTo>
                  <a:pt x="26" y="191"/>
                  <a:pt x="26" y="191"/>
                  <a:pt x="26" y="191"/>
                </a:cubicBezTo>
                <a:cubicBezTo>
                  <a:pt x="21" y="193"/>
                  <a:pt x="21" y="193"/>
                  <a:pt x="21" y="193"/>
                </a:cubicBezTo>
                <a:cubicBezTo>
                  <a:pt x="26" y="202"/>
                  <a:pt x="38" y="205"/>
                  <a:pt x="43" y="215"/>
                </a:cubicBezTo>
                <a:cubicBezTo>
                  <a:pt x="51" y="215"/>
                  <a:pt x="47" y="225"/>
                  <a:pt x="54" y="227"/>
                </a:cubicBezTo>
                <a:cubicBezTo>
                  <a:pt x="64" y="224"/>
                  <a:pt x="62" y="237"/>
                  <a:pt x="71" y="236"/>
                </a:cubicBezTo>
                <a:cubicBezTo>
                  <a:pt x="72" y="243"/>
                  <a:pt x="83" y="237"/>
                  <a:pt x="83" y="244"/>
                </a:cubicBezTo>
                <a:cubicBezTo>
                  <a:pt x="86" y="244"/>
                  <a:pt x="86" y="244"/>
                  <a:pt x="86" y="244"/>
                </a:cubicBezTo>
                <a:cubicBezTo>
                  <a:pt x="92" y="253"/>
                  <a:pt x="104" y="253"/>
                  <a:pt x="107" y="263"/>
                </a:cubicBezTo>
                <a:cubicBezTo>
                  <a:pt x="110" y="261"/>
                  <a:pt x="115" y="259"/>
                  <a:pt x="117" y="263"/>
                </a:cubicBezTo>
                <a:cubicBezTo>
                  <a:pt x="116" y="265"/>
                  <a:pt x="116" y="265"/>
                  <a:pt x="116" y="265"/>
                </a:cubicBezTo>
                <a:cubicBezTo>
                  <a:pt x="120" y="269"/>
                  <a:pt x="120" y="269"/>
                  <a:pt x="120" y="269"/>
                </a:cubicBezTo>
                <a:cubicBezTo>
                  <a:pt x="119" y="273"/>
                  <a:pt x="114" y="269"/>
                  <a:pt x="113" y="273"/>
                </a:cubicBezTo>
                <a:cubicBezTo>
                  <a:pt x="116" y="275"/>
                  <a:pt x="120" y="278"/>
                  <a:pt x="122" y="275"/>
                </a:cubicBezTo>
                <a:cubicBezTo>
                  <a:pt x="124" y="278"/>
                  <a:pt x="127" y="278"/>
                  <a:pt x="130" y="281"/>
                </a:cubicBezTo>
                <a:cubicBezTo>
                  <a:pt x="132" y="283"/>
                  <a:pt x="135" y="277"/>
                  <a:pt x="137" y="282"/>
                </a:cubicBezTo>
                <a:cubicBezTo>
                  <a:pt x="133" y="285"/>
                  <a:pt x="130" y="285"/>
                  <a:pt x="124" y="287"/>
                </a:cubicBezTo>
                <a:cubicBezTo>
                  <a:pt x="126" y="287"/>
                  <a:pt x="130" y="289"/>
                  <a:pt x="130" y="287"/>
                </a:cubicBezTo>
                <a:cubicBezTo>
                  <a:pt x="135" y="291"/>
                  <a:pt x="145" y="288"/>
                  <a:pt x="150" y="293"/>
                </a:cubicBezTo>
                <a:cubicBezTo>
                  <a:pt x="154" y="294"/>
                  <a:pt x="156" y="293"/>
                  <a:pt x="157" y="290"/>
                </a:cubicBezTo>
                <a:cubicBezTo>
                  <a:pt x="168" y="300"/>
                  <a:pt x="174" y="285"/>
                  <a:pt x="185" y="289"/>
                </a:cubicBezTo>
                <a:cubicBezTo>
                  <a:pt x="195" y="289"/>
                  <a:pt x="191" y="272"/>
                  <a:pt x="202" y="279"/>
                </a:cubicBezTo>
                <a:cubicBezTo>
                  <a:pt x="205" y="274"/>
                  <a:pt x="211" y="281"/>
                  <a:pt x="210" y="273"/>
                </a:cubicBezTo>
                <a:cubicBezTo>
                  <a:pt x="212" y="269"/>
                  <a:pt x="216" y="270"/>
                  <a:pt x="219" y="270"/>
                </a:cubicBezTo>
                <a:cubicBezTo>
                  <a:pt x="225" y="260"/>
                  <a:pt x="237" y="259"/>
                  <a:pt x="246" y="252"/>
                </a:cubicBezTo>
                <a:cubicBezTo>
                  <a:pt x="245" y="245"/>
                  <a:pt x="253" y="244"/>
                  <a:pt x="253" y="237"/>
                </a:cubicBezTo>
                <a:cubicBezTo>
                  <a:pt x="260" y="234"/>
                  <a:pt x="260" y="225"/>
                  <a:pt x="268" y="223"/>
                </a:cubicBezTo>
                <a:cubicBezTo>
                  <a:pt x="267" y="218"/>
                  <a:pt x="269" y="210"/>
                  <a:pt x="270" y="205"/>
                </a:cubicBezTo>
                <a:cubicBezTo>
                  <a:pt x="273" y="203"/>
                  <a:pt x="270" y="197"/>
                  <a:pt x="274" y="196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81" y="194"/>
                  <a:pt x="274" y="185"/>
                  <a:pt x="280" y="183"/>
                </a:cubicBezTo>
                <a:cubicBezTo>
                  <a:pt x="280" y="179"/>
                  <a:pt x="280" y="171"/>
                  <a:pt x="284" y="169"/>
                </a:cubicBezTo>
                <a:cubicBezTo>
                  <a:pt x="284" y="159"/>
                  <a:pt x="284" y="159"/>
                  <a:pt x="284" y="159"/>
                </a:cubicBezTo>
                <a:cubicBezTo>
                  <a:pt x="279" y="151"/>
                  <a:pt x="291" y="143"/>
                  <a:pt x="284" y="1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文本框 16"/>
          <p:cNvSpPr txBox="1"/>
          <p:nvPr/>
        </p:nvSpPr>
        <p:spPr>
          <a:xfrm>
            <a:off x="3736455" y="2705725"/>
            <a:ext cx="4719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dirty="0" smtClean="0">
                <a:solidFill>
                  <a:srgbClr val="24494F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簡報結束</a:t>
            </a:r>
            <a:endParaRPr lang="zh-CN" altLang="en-US" sz="8800" b="1" dirty="0">
              <a:solidFill>
                <a:srgbClr val="24494F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16" grpId="0" bldLvl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椭圆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47518" y="388169"/>
            <a:ext cx="540000" cy="540000"/>
          </a:xfrm>
          <a:prstGeom prst="ellipse">
            <a:avLst/>
          </a:prstGeom>
          <a:blipFill dpi="0" rotWithShape="1">
            <a:blip r:embed="rId3" cstate="screen"/>
            <a:srcRect/>
            <a:tile tx="0" ty="0" sx="50000" sy="50000" flip="none" algn="b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5" name="AutoShape 25"/>
          <p:cNvSpPr/>
          <p:nvPr/>
        </p:nvSpPr>
        <p:spPr bwMode="auto">
          <a:xfrm>
            <a:off x="984249" y="489605"/>
            <a:ext cx="10533495" cy="337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電腦版</a:t>
            </a:r>
            <a:r>
              <a:rPr lang="en-US" altLang="zh-TW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meet</a:t>
            </a: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網址：</a:t>
            </a:r>
            <a:r>
              <a:rPr lang="en-US" altLang="zh-TW" sz="2000" dirty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  <a:hlinkClick r:id="rId4"/>
              </a:rPr>
              <a:t>https://meet.google.com</a:t>
            </a:r>
            <a:r>
              <a:rPr lang="en-US" altLang="zh-TW" sz="2000" dirty="0" smtClean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  <a:hlinkClick r:id="rId4"/>
              </a:rPr>
              <a:t>/</a:t>
            </a:r>
            <a:r>
              <a:rPr lang="zh-TW" altLang="en-US" sz="2000" dirty="0" smtClean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也</a:t>
            </a:r>
            <a:r>
              <a:rPr lang="zh-TW" altLang="en-US" sz="2000" dirty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可至學校首頁防疫</a:t>
            </a: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專區，開新會議。</a:t>
            </a: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1" y="928169"/>
            <a:ext cx="10908397" cy="48353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11" y="4051515"/>
            <a:ext cx="3150532" cy="1905145"/>
          </a:xfrm>
          <a:prstGeom prst="rect">
            <a:avLst/>
          </a:prstGeom>
        </p:spPr>
      </p:pic>
      <p:sp>
        <p:nvSpPr>
          <p:cNvPr id="19" name="橢圓 18"/>
          <p:cNvSpPr/>
          <p:nvPr/>
        </p:nvSpPr>
        <p:spPr>
          <a:xfrm>
            <a:off x="704561" y="4051515"/>
            <a:ext cx="962025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666586" y="4318787"/>
            <a:ext cx="448541" cy="4636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2048452" y="4203914"/>
            <a:ext cx="2227984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>
            <a:off x="4276436" y="4517552"/>
            <a:ext cx="791593" cy="4636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10749683" y="868867"/>
            <a:ext cx="768061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AutoShape 25"/>
          <p:cNvSpPr/>
          <p:nvPr/>
        </p:nvSpPr>
        <p:spPr bwMode="auto">
          <a:xfrm>
            <a:off x="6883040" y="1448657"/>
            <a:ext cx="5057629" cy="5463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3200" b="1" dirty="0" smtClean="0">
                <a:ln>
                  <a:noFill/>
                </a:ln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一定要用教育帳號建立會議。</a:t>
            </a:r>
            <a:endParaRPr lang="zh-CN" altLang="en-US" sz="3200" b="1" dirty="0">
              <a:ln>
                <a:noFill/>
              </a:ln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55" y="3231233"/>
            <a:ext cx="4286030" cy="2175107"/>
          </a:xfrm>
          <a:prstGeom prst="rect">
            <a:avLst/>
          </a:prstGeom>
        </p:spPr>
      </p:pic>
      <p:sp>
        <p:nvSpPr>
          <p:cNvPr id="32" name="橢圓 31"/>
          <p:cNvSpPr/>
          <p:nvPr/>
        </p:nvSpPr>
        <p:spPr>
          <a:xfrm>
            <a:off x="5137004" y="4499649"/>
            <a:ext cx="3194196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8746473" y="4500005"/>
            <a:ext cx="822400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AutoShape 25"/>
          <p:cNvSpPr/>
          <p:nvPr/>
        </p:nvSpPr>
        <p:spPr bwMode="auto">
          <a:xfrm>
            <a:off x="6857280" y="5308005"/>
            <a:ext cx="5423186" cy="5463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3200" b="1" dirty="0" smtClean="0">
                <a:ln>
                  <a:noFill/>
                </a:ln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可點這裡複製會議連結網址</a:t>
            </a:r>
            <a:endParaRPr lang="zh-CN" altLang="en-US" sz="3200" b="1" dirty="0">
              <a:ln>
                <a:noFill/>
              </a:ln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845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0" grpId="0" bldLvl="0"/>
      <p:bldP spid="28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椭圆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47518" y="388169"/>
            <a:ext cx="540000" cy="540000"/>
          </a:xfrm>
          <a:prstGeom prst="ellipse">
            <a:avLst/>
          </a:prstGeom>
          <a:blipFill dpi="0" rotWithShape="1">
            <a:blip r:embed="rId3" cstate="screen"/>
            <a:srcRect/>
            <a:tile tx="0" ty="0" sx="50000" sy="50000" flip="none" algn="b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AutoShape 25"/>
          <p:cNvSpPr/>
          <p:nvPr/>
        </p:nvSpPr>
        <p:spPr bwMode="auto">
          <a:xfrm>
            <a:off x="984249" y="489605"/>
            <a:ext cx="10533495" cy="337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建立新會議後，輸入剛剛複製的代碼或用連結網址進入會議。</a:t>
            </a: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8" y="1014340"/>
            <a:ext cx="5032774" cy="10243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9" y="2030704"/>
            <a:ext cx="10058400" cy="392718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078417" y="1204881"/>
            <a:ext cx="3694310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endCxn id="10" idx="0"/>
          </p:cNvCxnSpPr>
          <p:nvPr/>
        </p:nvCxnSpPr>
        <p:spPr>
          <a:xfrm>
            <a:off x="5741157" y="1526525"/>
            <a:ext cx="2566952" cy="248577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7601527" y="4012302"/>
            <a:ext cx="1413164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AutoShape 25"/>
          <p:cNvSpPr/>
          <p:nvPr/>
        </p:nvSpPr>
        <p:spPr bwMode="auto">
          <a:xfrm>
            <a:off x="7130472" y="1253326"/>
            <a:ext cx="4595811" cy="5463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3200" b="1" dirty="0" smtClean="0">
                <a:ln>
                  <a:noFill/>
                </a:ln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已經有</a:t>
            </a:r>
            <a:r>
              <a:rPr lang="en-US" altLang="zh-TW" sz="3200" b="1" dirty="0" smtClean="0">
                <a:ln>
                  <a:noFill/>
                </a:ln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webcam</a:t>
            </a:r>
            <a:r>
              <a:rPr lang="zh-TW" altLang="en-US" sz="3200" b="1" dirty="0" smtClean="0">
                <a:ln>
                  <a:noFill/>
                </a:ln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和麥克風的這樣就能使用了，分享連結或代碼給學生即可。</a:t>
            </a:r>
            <a:endParaRPr lang="zh-CN" altLang="en-US" sz="3200" b="1" dirty="0">
              <a:ln>
                <a:noFill/>
              </a:ln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813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bldLvl="0" animBg="1"/>
      <p:bldP spid="13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椭圆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47518" y="388169"/>
            <a:ext cx="540000" cy="540000"/>
          </a:xfrm>
          <a:prstGeom prst="ellipse">
            <a:avLst/>
          </a:prstGeom>
          <a:blipFill dpi="0" rotWithShape="1">
            <a:blip r:embed="rId3" cstate="screen"/>
            <a:srcRect/>
            <a:tile tx="0" ty="0" sx="50000" sy="50000" flip="none" algn="b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AutoShape 25"/>
          <p:cNvSpPr/>
          <p:nvPr/>
        </p:nvSpPr>
        <p:spPr bwMode="auto">
          <a:xfrm>
            <a:off x="984249" y="489605"/>
            <a:ext cx="10533495" cy="337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用手機或平板代替</a:t>
            </a:r>
            <a:r>
              <a:rPr lang="en-US" altLang="zh-TW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webcam</a:t>
            </a: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和麥克風。</a:t>
            </a: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15656" r="10348" b="8743"/>
          <a:stretch/>
        </p:blipFill>
        <p:spPr>
          <a:xfrm>
            <a:off x="984249" y="1316259"/>
            <a:ext cx="951346" cy="1003801"/>
          </a:xfrm>
          <a:prstGeom prst="rect">
            <a:avLst/>
          </a:prstGeom>
        </p:spPr>
      </p:pic>
      <p:sp>
        <p:nvSpPr>
          <p:cNvPr id="7" name="AutoShape 25"/>
          <p:cNvSpPr/>
          <p:nvPr/>
        </p:nvSpPr>
        <p:spPr bwMode="auto">
          <a:xfrm>
            <a:off x="984247" y="979132"/>
            <a:ext cx="7199171" cy="337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下載</a:t>
            </a:r>
            <a:r>
              <a:rPr lang="en-US" altLang="zh-TW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meet app</a:t>
            </a: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，並開啟，允許取用麥克風與相機，通知就隨便。</a:t>
            </a: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03" y="1461131"/>
            <a:ext cx="3114470" cy="41545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51" y="1501749"/>
            <a:ext cx="3084020" cy="41138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81" y="1501749"/>
            <a:ext cx="3205745" cy="4276255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3554761" y="3578999"/>
            <a:ext cx="962025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859974" y="3731398"/>
            <a:ext cx="962025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AutoShape 25"/>
          <p:cNvSpPr/>
          <p:nvPr/>
        </p:nvSpPr>
        <p:spPr bwMode="auto">
          <a:xfrm>
            <a:off x="10429802" y="4215510"/>
            <a:ext cx="1087942" cy="5463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3200" b="1" dirty="0" smtClean="0">
                <a:ln>
                  <a:noFill/>
                </a:ln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隨便</a:t>
            </a:r>
            <a:endParaRPr lang="zh-CN" altLang="en-US" sz="3200" b="1" dirty="0">
              <a:ln>
                <a:noFill/>
              </a:ln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813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bldLvl="0" animBg="1"/>
      <p:bldP spid="7" grpId="0" bldLvl="0" animBg="1"/>
      <p:bldP spid="1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椭圆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47518" y="388169"/>
            <a:ext cx="540000" cy="540000"/>
          </a:xfrm>
          <a:prstGeom prst="ellipse">
            <a:avLst/>
          </a:prstGeom>
          <a:blipFill dpi="0" rotWithShape="1">
            <a:blip r:embed="rId3" cstate="screen"/>
            <a:srcRect/>
            <a:tile tx="0" ty="0" sx="50000" sy="50000" flip="none" algn="b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AutoShape 25"/>
          <p:cNvSpPr/>
          <p:nvPr/>
        </p:nvSpPr>
        <p:spPr bwMode="auto">
          <a:xfrm>
            <a:off x="984249" y="489605"/>
            <a:ext cx="10533495" cy="337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登入同一個帳號，加入同一個會議。</a:t>
            </a: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33199"/>
          <a:stretch/>
        </p:blipFill>
        <p:spPr>
          <a:xfrm>
            <a:off x="307302" y="1117600"/>
            <a:ext cx="3238726" cy="28448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" b="45201"/>
          <a:stretch/>
        </p:blipFill>
        <p:spPr>
          <a:xfrm>
            <a:off x="3824687" y="1117600"/>
            <a:ext cx="3449547" cy="27709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19798" r="7398" b="53266"/>
          <a:stretch/>
        </p:blipFill>
        <p:spPr>
          <a:xfrm>
            <a:off x="3824686" y="3094181"/>
            <a:ext cx="3713015" cy="22167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7811"/>
          <a:stretch/>
        </p:blipFill>
        <p:spPr>
          <a:xfrm>
            <a:off x="7851743" y="812919"/>
            <a:ext cx="3859132" cy="4562523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617518" y="2407839"/>
            <a:ext cx="1947593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565111" y="2013527"/>
            <a:ext cx="2422525" cy="70794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4987636" y="1535002"/>
            <a:ext cx="1947593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5181600" y="2202614"/>
            <a:ext cx="779832" cy="183367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4013840" y="4202544"/>
            <a:ext cx="1758888" cy="46660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5782794" y="2407839"/>
            <a:ext cx="4247897" cy="198623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9934344" y="2073392"/>
            <a:ext cx="1121583" cy="46660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1813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椭圆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47518" y="388169"/>
            <a:ext cx="540000" cy="540000"/>
          </a:xfrm>
          <a:prstGeom prst="ellipse">
            <a:avLst/>
          </a:prstGeom>
          <a:blipFill dpi="0" rotWithShape="1">
            <a:blip r:embed="rId3" cstate="screen"/>
            <a:srcRect/>
            <a:tile tx="0" ty="0" sx="50000" sy="50000" flip="none" algn="b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AutoShape 25"/>
          <p:cNvSpPr/>
          <p:nvPr/>
        </p:nvSpPr>
        <p:spPr bwMode="auto">
          <a:xfrm>
            <a:off x="984249" y="489605"/>
            <a:ext cx="10533495" cy="337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電腦版點選所有成員開啟控制面板。</a:t>
            </a: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1251688"/>
            <a:ext cx="8192655" cy="435462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4" y="1251688"/>
            <a:ext cx="3261204" cy="4632036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6030028" y="1133221"/>
            <a:ext cx="860299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6890327" y="1446858"/>
            <a:ext cx="1914670" cy="16950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8469746" y="3567706"/>
            <a:ext cx="3476382" cy="6071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8513192" y="4147127"/>
            <a:ext cx="3389490" cy="6003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AutoShape 25"/>
          <p:cNvSpPr/>
          <p:nvPr/>
        </p:nvSpPr>
        <p:spPr bwMode="auto">
          <a:xfrm>
            <a:off x="9809927" y="2897825"/>
            <a:ext cx="1959944" cy="5463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3200" b="1" dirty="0" smtClean="0">
                <a:ln>
                  <a:noFill/>
                </a:ln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電腦帳號。</a:t>
            </a:r>
            <a:endParaRPr lang="zh-CN" altLang="en-US" sz="3200" b="1" dirty="0">
              <a:ln>
                <a:noFill/>
              </a:ln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AutoShape 25"/>
          <p:cNvSpPr/>
          <p:nvPr/>
        </p:nvSpPr>
        <p:spPr bwMode="auto">
          <a:xfrm>
            <a:off x="9685236" y="4906734"/>
            <a:ext cx="1959944" cy="5463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3200" b="1" dirty="0" smtClean="0">
                <a:ln>
                  <a:noFill/>
                </a:ln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手機帳號。</a:t>
            </a:r>
            <a:endParaRPr lang="zh-CN" altLang="en-US" sz="3200" b="1" dirty="0">
              <a:ln>
                <a:noFill/>
              </a:ln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813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bldLvl="0" animBg="1"/>
      <p:bldP spid="16" grpId="0" bldLvl="0"/>
      <p:bldP spid="1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椭圆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47518" y="388169"/>
            <a:ext cx="540000" cy="540000"/>
          </a:xfrm>
          <a:prstGeom prst="ellipse">
            <a:avLst/>
          </a:prstGeom>
          <a:blipFill dpi="0" rotWithShape="1">
            <a:blip r:embed="rId3" cstate="screen"/>
            <a:srcRect/>
            <a:tile tx="0" ty="0" sx="50000" sy="50000" flip="none" algn="b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AutoShape 25"/>
          <p:cNvSpPr/>
          <p:nvPr/>
        </p:nvSpPr>
        <p:spPr bwMode="auto">
          <a:xfrm>
            <a:off x="984249" y="489605"/>
            <a:ext cx="10533495" cy="337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想用電子書或</a:t>
            </a:r>
            <a:r>
              <a:rPr lang="en-US" altLang="zh-TW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PPT</a:t>
            </a: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講課時，分享電腦螢幕並釘選電腦帳號螢幕。</a:t>
            </a: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8" y="928169"/>
            <a:ext cx="2441557" cy="57959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92" y="1404936"/>
            <a:ext cx="5800725" cy="4048125"/>
          </a:xfrm>
          <a:prstGeom prst="rect">
            <a:avLst/>
          </a:prstGeom>
        </p:spPr>
      </p:pic>
      <p:sp>
        <p:nvSpPr>
          <p:cNvPr id="18" name="橢圓 17"/>
          <p:cNvSpPr/>
          <p:nvPr/>
        </p:nvSpPr>
        <p:spPr>
          <a:xfrm>
            <a:off x="1698174" y="6230725"/>
            <a:ext cx="860299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2128323" y="5581390"/>
            <a:ext cx="0" cy="63332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1582720" y="5068772"/>
            <a:ext cx="975753" cy="47105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2" idx="3"/>
          </p:cNvCxnSpPr>
          <p:nvPr/>
        </p:nvCxnSpPr>
        <p:spPr>
          <a:xfrm flipV="1">
            <a:off x="2558473" y="4366166"/>
            <a:ext cx="1347403" cy="93813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3251201" y="1722581"/>
            <a:ext cx="4470400" cy="309715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>
            <a:off x="7189850" y="4358053"/>
            <a:ext cx="683267" cy="5515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7873117" y="4733636"/>
            <a:ext cx="697344" cy="73891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2456873" y="2613891"/>
            <a:ext cx="602202" cy="48952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AutoShape 25"/>
          <p:cNvSpPr/>
          <p:nvPr/>
        </p:nvSpPr>
        <p:spPr bwMode="auto">
          <a:xfrm>
            <a:off x="984249" y="3271157"/>
            <a:ext cx="2074826" cy="5463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3200" b="1" dirty="0" smtClean="0">
                <a:ln>
                  <a:noFill/>
                </a:ln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分享後點選釘選</a:t>
            </a:r>
            <a:endParaRPr lang="zh-CN" altLang="en-US" sz="3200" b="1" dirty="0">
              <a:ln>
                <a:noFill/>
              </a:ln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12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bldLvl="0" animBg="1"/>
      <p:bldP spid="28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矩形 43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950970" y="491819"/>
            <a:ext cx="4290060" cy="1369695"/>
          </a:xfrm>
          <a:prstGeom prst="rect">
            <a:avLst/>
          </a:prstGeom>
          <a:noFill/>
          <a:ln w="6350">
            <a:solidFill>
              <a:srgbClr val="3587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5" name="矩形 44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375024" y="253385"/>
            <a:ext cx="5442585" cy="1822450"/>
          </a:xfrm>
          <a:prstGeom prst="rect">
            <a:avLst/>
          </a:prstGeom>
          <a:noFill/>
          <a:ln w="6350">
            <a:solidFill>
              <a:srgbClr val="3587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4163926" y="518581"/>
            <a:ext cx="3864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</a:rPr>
              <a:t>使用狀況</a:t>
            </a:r>
            <a:endParaRPr lang="zh-CN" altLang="en-US" sz="7200" dirty="0">
              <a:solidFill>
                <a:srgbClr val="24494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414" r="12101"/>
          <a:stretch/>
        </p:blipFill>
        <p:spPr>
          <a:xfrm>
            <a:off x="748146" y="2148491"/>
            <a:ext cx="5580981" cy="37443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8" b="29537"/>
          <a:stretch/>
        </p:blipFill>
        <p:spPr>
          <a:xfrm>
            <a:off x="6659565" y="2182374"/>
            <a:ext cx="3352653" cy="2794335"/>
          </a:xfrm>
          <a:prstGeom prst="rect">
            <a:avLst/>
          </a:prstGeom>
        </p:spPr>
      </p:pic>
      <p:sp>
        <p:nvSpPr>
          <p:cNvPr id="10" name="AutoShape 25"/>
          <p:cNvSpPr/>
          <p:nvPr/>
        </p:nvSpPr>
        <p:spPr bwMode="auto">
          <a:xfrm>
            <a:off x="6659564" y="4998118"/>
            <a:ext cx="4516435" cy="5463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3200" b="1" dirty="0" smtClean="0">
                <a:ln>
                  <a:noFill/>
                </a:ln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學生看到的情況。</a:t>
            </a:r>
            <a:endParaRPr lang="en-US" altLang="zh-TW" sz="3200" b="1" dirty="0" smtClean="0">
              <a:ln>
                <a:noFill/>
              </a:ln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1852" y="1019516"/>
            <a:ext cx="3013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老師的手機</a:t>
            </a:r>
            <a:r>
              <a:rPr lang="zh-TW" altLang="en-US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平板帳號不</a:t>
            </a:r>
            <a:r>
              <a:rPr lang="zh-TW" altLang="en-US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靜</a:t>
            </a:r>
            <a:r>
              <a:rPr lang="zh-TW" altLang="en-US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音，可以一邊操作電子書或</a:t>
            </a:r>
            <a:r>
              <a:rPr lang="en-US" altLang="zh-TW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PPT</a:t>
            </a:r>
            <a:r>
              <a:rPr lang="zh-TW" altLang="en-US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一邊說話。</a:t>
            </a:r>
            <a:endParaRPr lang="zh-CN" altLang="en-US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 bldLvl="0" animBg="1"/>
      <p:bldP spid="3" grpId="0"/>
      <p:bldP spid="10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eae7b161633bf04d43d6cab9815e73c6526e39bb5280d-hV0KbH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`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椭圆 6"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/>
          <p:cNvSpPr/>
          <p:nvPr/>
        </p:nvSpPr>
        <p:spPr>
          <a:xfrm>
            <a:off x="347518" y="388169"/>
            <a:ext cx="540000" cy="540000"/>
          </a:xfrm>
          <a:prstGeom prst="ellipse">
            <a:avLst/>
          </a:prstGeom>
          <a:blipFill dpi="0" rotWithShape="1">
            <a:blip r:embed="rId3" cstate="screen"/>
            <a:srcRect/>
            <a:tile tx="0" ty="0" sx="50000" sy="50000" flip="none" algn="b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AutoShape 25"/>
          <p:cNvSpPr/>
          <p:nvPr/>
        </p:nvSpPr>
        <p:spPr bwMode="auto">
          <a:xfrm>
            <a:off x="984249" y="489605"/>
            <a:ext cx="10533495" cy="337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  <a:defRPr/>
            </a:pPr>
            <a:r>
              <a:rPr lang="zh-TW" altLang="en-US" sz="2000" dirty="0" smtClean="0">
                <a:ln>
                  <a:noFill/>
                </a:ln>
                <a:solidFill>
                  <a:srgbClr val="24494F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Arial" panose="020B0604020202020204" pitchFamily="34" charset="0"/>
              </a:rPr>
              <a:t>老師想要現身說法時，停止共用，釘選手機平板帳號。</a:t>
            </a: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endParaRPr lang="zh-CN" altLang="en-US" sz="1400" dirty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8" y="1273319"/>
            <a:ext cx="3676650" cy="5429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18" y="2125807"/>
            <a:ext cx="3200400" cy="31051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55" y="2525857"/>
            <a:ext cx="2720607" cy="1575088"/>
          </a:xfrm>
          <a:prstGeom prst="rect">
            <a:avLst/>
          </a:prstGeom>
        </p:spPr>
      </p:pic>
      <p:sp>
        <p:nvSpPr>
          <p:cNvPr id="23" name="橢圓 22"/>
          <p:cNvSpPr/>
          <p:nvPr/>
        </p:nvSpPr>
        <p:spPr>
          <a:xfrm>
            <a:off x="3102101" y="1188969"/>
            <a:ext cx="860299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>
            <a:off x="3532250" y="1886153"/>
            <a:ext cx="171532" cy="26581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3309919" y="4544291"/>
            <a:ext cx="860299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/>
          <p:cNvCxnSpPr>
            <a:stCxn id="29" idx="6"/>
          </p:cNvCxnSpPr>
          <p:nvPr/>
        </p:nvCxnSpPr>
        <p:spPr>
          <a:xfrm flipV="1">
            <a:off x="4170218" y="3313401"/>
            <a:ext cx="1343891" cy="154452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4829136" y="2710515"/>
            <a:ext cx="2061191" cy="6272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6095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249</Words>
  <Application>Microsoft Office PowerPoint</Application>
  <PresentationFormat>自訂</PresentationFormat>
  <Paragraphs>34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Office 主题​​</vt:lpstr>
      <vt:lpstr>1_Office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56</cp:revision>
  <dcterms:created xsi:type="dcterms:W3CDTF">2018-08-11T02:08:00Z</dcterms:created>
  <dcterms:modified xsi:type="dcterms:W3CDTF">2021-05-25T09:38:49Z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